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23"/>
  </p:notesMasterIdLst>
  <p:sldIdLst>
    <p:sldId id="256" r:id="rId2"/>
    <p:sldId id="386" r:id="rId3"/>
    <p:sldId id="391" r:id="rId4"/>
    <p:sldId id="260" r:id="rId5"/>
    <p:sldId id="392" r:id="rId6"/>
    <p:sldId id="393" r:id="rId7"/>
    <p:sldId id="394" r:id="rId8"/>
    <p:sldId id="395" r:id="rId9"/>
    <p:sldId id="396" r:id="rId10"/>
    <p:sldId id="366" r:id="rId11"/>
    <p:sldId id="367" r:id="rId12"/>
    <p:sldId id="368" r:id="rId13"/>
    <p:sldId id="397" r:id="rId14"/>
    <p:sldId id="398" r:id="rId15"/>
    <p:sldId id="399" r:id="rId16"/>
    <p:sldId id="400" r:id="rId17"/>
    <p:sldId id="401" r:id="rId18"/>
    <p:sldId id="402" r:id="rId19"/>
    <p:sldId id="403" r:id="rId20"/>
    <p:sldId id="404" r:id="rId21"/>
    <p:sldId id="405" r:id="rId22"/>
  </p:sldIdLst>
  <p:sldSz cx="9144000" cy="5143500" type="screen16x9"/>
  <p:notesSz cx="6858000" cy="9144000"/>
  <p:embeddedFontLst>
    <p:embeddedFont>
      <p:font typeface="Average" panose="020F0502020204030204" pitchFamily="34" charset="0"/>
      <p:regular r:id="rId24"/>
      <p:bold r:id="rId25"/>
      <p:italic r:id="rId26"/>
      <p:boldItalic r:id="rId27"/>
    </p:embeddedFont>
    <p:embeddedFont>
      <p:font typeface="Nunito" pitchFamily="2" charset="77"/>
      <p:regular r:id="rId28"/>
      <p:bold r:id="rId29"/>
      <p:italic r:id="rId30"/>
      <p:boldItalic r:id="rId31"/>
    </p:embeddedFont>
    <p:embeddedFont>
      <p:font typeface="Questrial" pitchFamily="2" charset="77"/>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BE0FF"/>
    <a:srgbClr val="00CDFF"/>
    <a:srgbClr val="D5CFEC"/>
    <a:srgbClr val="B0FFFF"/>
    <a:srgbClr val="A0DED7"/>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DE2D1A-C1E4-4C26-AC37-8ECAEF5FE4A1}" v="10" dt="2025-07-31T15:35:57.997"/>
  </p1510:revLst>
</p1510:revInfo>
</file>

<file path=ppt/tableStyles.xml><?xml version="1.0" encoding="utf-8"?>
<a:tblStyleLst xmlns:a="http://schemas.openxmlformats.org/drawingml/2006/main" def="{F4D96701-E8FE-463B-87FB-9BB30AE51F1A}">
  <a:tblStyle styleId="{F4D96701-E8FE-463B-87FB-9BB30AE51F1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23"/>
  </p:normalViewPr>
  <p:slideViewPr>
    <p:cSldViewPr snapToGrid="0">
      <p:cViewPr varScale="1">
        <p:scale>
          <a:sx n="129" d="100"/>
          <a:sy n="129" d="100"/>
        </p:scale>
        <p:origin x="106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k Rochlin" userId="4738498f-c4f0-4880-9df3-ec86d190a53e" providerId="ADAL" clId="{75DE2D1A-C1E4-4C26-AC37-8ECAEF5FE4A1}"/>
    <pc:docChg chg="custSel addSld delSld modSld">
      <pc:chgData name="Nick Rochlin" userId="4738498f-c4f0-4880-9df3-ec86d190a53e" providerId="ADAL" clId="{75DE2D1A-C1E4-4C26-AC37-8ECAEF5FE4A1}" dt="2025-07-31T15:36:31.936" v="80" actId="14100"/>
      <pc:docMkLst>
        <pc:docMk/>
      </pc:docMkLst>
      <pc:sldChg chg="addSp delSp modSp">
        <pc:chgData name="Nick Rochlin" userId="4738498f-c4f0-4880-9df3-ec86d190a53e" providerId="ADAL" clId="{75DE2D1A-C1E4-4C26-AC37-8ECAEF5FE4A1}" dt="2025-07-31T15:31:51.879" v="17"/>
        <pc:sldMkLst>
          <pc:docMk/>
          <pc:sldMk cId="0" sldId="256"/>
        </pc:sldMkLst>
        <pc:picChg chg="del">
          <ac:chgData name="Nick Rochlin" userId="4738498f-c4f0-4880-9df3-ec86d190a53e" providerId="ADAL" clId="{75DE2D1A-C1E4-4C26-AC37-8ECAEF5FE4A1}" dt="2025-07-31T15:31:51.685" v="16" actId="478"/>
          <ac:picMkLst>
            <pc:docMk/>
            <pc:sldMk cId="0" sldId="256"/>
            <ac:picMk id="2" creationId="{F5FA8742-700B-2E05-74FF-E6D999097F2E}"/>
          </ac:picMkLst>
        </pc:picChg>
        <pc:picChg chg="add mod">
          <ac:chgData name="Nick Rochlin" userId="4738498f-c4f0-4880-9df3-ec86d190a53e" providerId="ADAL" clId="{75DE2D1A-C1E4-4C26-AC37-8ECAEF5FE4A1}" dt="2025-07-31T15:31:51.879" v="17"/>
          <ac:picMkLst>
            <pc:docMk/>
            <pc:sldMk cId="0" sldId="256"/>
            <ac:picMk id="4" creationId="{BC9EA5C4-4832-64D6-6E91-30DB85890F6D}"/>
          </ac:picMkLst>
        </pc:picChg>
      </pc:sldChg>
      <pc:sldChg chg="addSp delSp modSp mod">
        <pc:chgData name="Nick Rochlin" userId="4738498f-c4f0-4880-9df3-ec86d190a53e" providerId="ADAL" clId="{75DE2D1A-C1E4-4C26-AC37-8ECAEF5FE4A1}" dt="2025-07-31T15:33:49.839" v="34"/>
        <pc:sldMkLst>
          <pc:docMk/>
          <pc:sldMk cId="0" sldId="260"/>
        </pc:sldMkLst>
        <pc:picChg chg="del">
          <ac:chgData name="Nick Rochlin" userId="4738498f-c4f0-4880-9df3-ec86d190a53e" providerId="ADAL" clId="{75DE2D1A-C1E4-4C26-AC37-8ECAEF5FE4A1}" dt="2025-07-31T15:33:49.658" v="33" actId="478"/>
          <ac:picMkLst>
            <pc:docMk/>
            <pc:sldMk cId="0" sldId="260"/>
            <ac:picMk id="2" creationId="{DC90C245-77A6-61A1-DD79-9A08C2074677}"/>
          </ac:picMkLst>
        </pc:picChg>
        <pc:picChg chg="add mod">
          <ac:chgData name="Nick Rochlin" userId="4738498f-c4f0-4880-9df3-ec86d190a53e" providerId="ADAL" clId="{75DE2D1A-C1E4-4C26-AC37-8ECAEF5FE4A1}" dt="2025-07-31T15:33:49.839" v="34"/>
          <ac:picMkLst>
            <pc:docMk/>
            <pc:sldMk cId="0" sldId="260"/>
            <ac:picMk id="3" creationId="{1A0A3796-9895-0DD0-FEC0-D4889E17F785}"/>
          </ac:picMkLst>
        </pc:picChg>
      </pc:sldChg>
      <pc:sldChg chg="delSp modSp mod">
        <pc:chgData name="Nick Rochlin" userId="4738498f-c4f0-4880-9df3-ec86d190a53e" providerId="ADAL" clId="{75DE2D1A-C1E4-4C26-AC37-8ECAEF5FE4A1}" dt="2025-07-31T15:33:11.206" v="19" actId="478"/>
        <pc:sldMkLst>
          <pc:docMk/>
          <pc:sldMk cId="2475410948" sldId="386"/>
        </pc:sldMkLst>
        <pc:spChg chg="del">
          <ac:chgData name="Nick Rochlin" userId="4738498f-c4f0-4880-9df3-ec86d190a53e" providerId="ADAL" clId="{75DE2D1A-C1E4-4C26-AC37-8ECAEF5FE4A1}" dt="2025-07-31T15:33:11.206" v="19" actId="478"/>
          <ac:spMkLst>
            <pc:docMk/>
            <pc:sldMk cId="2475410948" sldId="386"/>
            <ac:spMk id="3" creationId="{D4EB5ED3-8009-61C8-F2B5-DB70C1A95A82}"/>
          </ac:spMkLst>
        </pc:spChg>
        <pc:spChg chg="mod">
          <ac:chgData name="Nick Rochlin" userId="4738498f-c4f0-4880-9df3-ec86d190a53e" providerId="ADAL" clId="{75DE2D1A-C1E4-4C26-AC37-8ECAEF5FE4A1}" dt="2025-07-04T18:27:30.977" v="15" actId="20577"/>
          <ac:spMkLst>
            <pc:docMk/>
            <pc:sldMk cId="2475410948" sldId="386"/>
            <ac:spMk id="162" creationId="{AFE5C03F-68E7-5094-9BBC-73EF03090BEC}"/>
          </ac:spMkLst>
        </pc:spChg>
        <pc:picChg chg="del">
          <ac:chgData name="Nick Rochlin" userId="4738498f-c4f0-4880-9df3-ec86d190a53e" providerId="ADAL" clId="{75DE2D1A-C1E4-4C26-AC37-8ECAEF5FE4A1}" dt="2025-07-31T15:33:08.707" v="18" actId="478"/>
          <ac:picMkLst>
            <pc:docMk/>
            <pc:sldMk cId="2475410948" sldId="386"/>
            <ac:picMk id="2" creationId="{44422453-9B91-54DD-F680-2C76E898000E}"/>
          </ac:picMkLst>
        </pc:picChg>
      </pc:sldChg>
      <pc:sldChg chg="modSp mod">
        <pc:chgData name="Nick Rochlin" userId="4738498f-c4f0-4880-9df3-ec86d190a53e" providerId="ADAL" clId="{75DE2D1A-C1E4-4C26-AC37-8ECAEF5FE4A1}" dt="2025-07-31T15:34:29.228" v="36" actId="255"/>
        <pc:sldMkLst>
          <pc:docMk/>
          <pc:sldMk cId="1661651181" sldId="392"/>
        </pc:sldMkLst>
        <pc:spChg chg="mod">
          <ac:chgData name="Nick Rochlin" userId="4738498f-c4f0-4880-9df3-ec86d190a53e" providerId="ADAL" clId="{75DE2D1A-C1E4-4C26-AC37-8ECAEF5FE4A1}" dt="2025-07-31T15:34:29.228" v="36" actId="255"/>
          <ac:spMkLst>
            <pc:docMk/>
            <pc:sldMk cId="1661651181" sldId="392"/>
            <ac:spMk id="162" creationId="{927BA63B-FA01-CB3F-CCC4-AE1344FFE15E}"/>
          </ac:spMkLst>
        </pc:spChg>
      </pc:sldChg>
      <pc:sldChg chg="delSp modSp mod">
        <pc:chgData name="Nick Rochlin" userId="4738498f-c4f0-4880-9df3-ec86d190a53e" providerId="ADAL" clId="{75DE2D1A-C1E4-4C26-AC37-8ECAEF5FE4A1}" dt="2025-07-31T15:34:43.956" v="40" actId="255"/>
        <pc:sldMkLst>
          <pc:docMk/>
          <pc:sldMk cId="4002095537" sldId="393"/>
        </pc:sldMkLst>
        <pc:spChg chg="del">
          <ac:chgData name="Nick Rochlin" userId="4738498f-c4f0-4880-9df3-ec86d190a53e" providerId="ADAL" clId="{75DE2D1A-C1E4-4C26-AC37-8ECAEF5FE4A1}" dt="2025-07-31T15:34:37.352" v="38" actId="478"/>
          <ac:spMkLst>
            <pc:docMk/>
            <pc:sldMk cId="4002095537" sldId="393"/>
            <ac:spMk id="3" creationId="{5A1D30DD-3B36-F54A-7305-79BED1DA9C1B}"/>
          </ac:spMkLst>
        </pc:spChg>
        <pc:spChg chg="mod">
          <ac:chgData name="Nick Rochlin" userId="4738498f-c4f0-4880-9df3-ec86d190a53e" providerId="ADAL" clId="{75DE2D1A-C1E4-4C26-AC37-8ECAEF5FE4A1}" dt="2025-07-31T15:34:43.956" v="40" actId="255"/>
          <ac:spMkLst>
            <pc:docMk/>
            <pc:sldMk cId="4002095537" sldId="393"/>
            <ac:spMk id="162" creationId="{090FD306-6AA2-152F-2592-54A0FB574F5C}"/>
          </ac:spMkLst>
        </pc:spChg>
        <pc:picChg chg="del">
          <ac:chgData name="Nick Rochlin" userId="4738498f-c4f0-4880-9df3-ec86d190a53e" providerId="ADAL" clId="{75DE2D1A-C1E4-4C26-AC37-8ECAEF5FE4A1}" dt="2025-07-31T15:34:35.445" v="37" actId="478"/>
          <ac:picMkLst>
            <pc:docMk/>
            <pc:sldMk cId="4002095537" sldId="393"/>
            <ac:picMk id="6" creationId="{B99CAEB3-9109-266C-040C-F65A3C20F08A}"/>
          </ac:picMkLst>
        </pc:picChg>
      </pc:sldChg>
      <pc:sldChg chg="addSp modSp mod">
        <pc:chgData name="Nick Rochlin" userId="4738498f-c4f0-4880-9df3-ec86d190a53e" providerId="ADAL" clId="{75DE2D1A-C1E4-4C26-AC37-8ECAEF5FE4A1}" dt="2025-07-31T15:35:47.789" v="45" actId="1076"/>
        <pc:sldMkLst>
          <pc:docMk/>
          <pc:sldMk cId="535599613" sldId="395"/>
        </pc:sldMkLst>
        <pc:picChg chg="add mod">
          <ac:chgData name="Nick Rochlin" userId="4738498f-c4f0-4880-9df3-ec86d190a53e" providerId="ADAL" clId="{75DE2D1A-C1E4-4C26-AC37-8ECAEF5FE4A1}" dt="2025-07-31T15:35:47.789" v="45" actId="1076"/>
          <ac:picMkLst>
            <pc:docMk/>
            <pc:sldMk cId="535599613" sldId="395"/>
            <ac:picMk id="3" creationId="{9C683E5B-2DC6-BE7C-519F-845389D15731}"/>
          </ac:picMkLst>
        </pc:picChg>
      </pc:sldChg>
      <pc:sldChg chg="delSp modSp mod">
        <pc:chgData name="Nick Rochlin" userId="4738498f-c4f0-4880-9df3-ec86d190a53e" providerId="ADAL" clId="{75DE2D1A-C1E4-4C26-AC37-8ECAEF5FE4A1}" dt="2025-07-31T15:36:31.936" v="80" actId="14100"/>
        <pc:sldMkLst>
          <pc:docMk/>
          <pc:sldMk cId="2093803561" sldId="396"/>
        </pc:sldMkLst>
        <pc:spChg chg="del">
          <ac:chgData name="Nick Rochlin" userId="4738498f-c4f0-4880-9df3-ec86d190a53e" providerId="ADAL" clId="{75DE2D1A-C1E4-4C26-AC37-8ECAEF5FE4A1}" dt="2025-07-31T15:36:12.434" v="47" actId="478"/>
          <ac:spMkLst>
            <pc:docMk/>
            <pc:sldMk cId="2093803561" sldId="396"/>
            <ac:spMk id="3" creationId="{8BB90A10-600F-A993-3365-45ACB6FFC23F}"/>
          </ac:spMkLst>
        </pc:spChg>
        <pc:spChg chg="mod">
          <ac:chgData name="Nick Rochlin" userId="4738498f-c4f0-4880-9df3-ec86d190a53e" providerId="ADAL" clId="{75DE2D1A-C1E4-4C26-AC37-8ECAEF5FE4A1}" dt="2025-07-31T15:36:24.668" v="79" actId="20577"/>
          <ac:spMkLst>
            <pc:docMk/>
            <pc:sldMk cId="2093803561" sldId="396"/>
            <ac:spMk id="158" creationId="{BE73F320-C937-7170-BA26-558FB0BF0034}"/>
          </ac:spMkLst>
        </pc:spChg>
        <pc:picChg chg="del">
          <ac:chgData name="Nick Rochlin" userId="4738498f-c4f0-4880-9df3-ec86d190a53e" providerId="ADAL" clId="{75DE2D1A-C1E4-4C26-AC37-8ECAEF5FE4A1}" dt="2025-07-31T15:36:10.784" v="46" actId="478"/>
          <ac:picMkLst>
            <pc:docMk/>
            <pc:sldMk cId="2093803561" sldId="396"/>
            <ac:picMk id="2" creationId="{DC51F953-FAED-5F60-886E-7BF2EAA16076}"/>
          </ac:picMkLst>
        </pc:picChg>
        <pc:cxnChg chg="mod">
          <ac:chgData name="Nick Rochlin" userId="4738498f-c4f0-4880-9df3-ec86d190a53e" providerId="ADAL" clId="{75DE2D1A-C1E4-4C26-AC37-8ECAEF5FE4A1}" dt="2025-07-31T15:36:31.936" v="80" actId="14100"/>
          <ac:cxnSpMkLst>
            <pc:docMk/>
            <pc:sldMk cId="2093803561" sldId="396"/>
            <ac:cxnSpMk id="166" creationId="{E2F6BEBE-FB64-F22C-E427-968F53966298}"/>
          </ac:cxnSpMkLst>
        </pc:cxnChg>
      </pc:sldChg>
      <pc:sldChg chg="modSp add del mod">
        <pc:chgData name="Nick Rochlin" userId="4738498f-c4f0-4880-9df3-ec86d190a53e" providerId="ADAL" clId="{75DE2D1A-C1E4-4C26-AC37-8ECAEF5FE4A1}" dt="2025-07-31T15:33:35.115" v="32" actId="47"/>
        <pc:sldMkLst>
          <pc:docMk/>
          <pc:sldMk cId="2257592178" sldId="406"/>
        </pc:sldMkLst>
        <pc:spChg chg="mod">
          <ac:chgData name="Nick Rochlin" userId="4738498f-c4f0-4880-9df3-ec86d190a53e" providerId="ADAL" clId="{75DE2D1A-C1E4-4C26-AC37-8ECAEF5FE4A1}" dt="2025-07-31T15:33:30.299" v="31" actId="20577"/>
          <ac:spMkLst>
            <pc:docMk/>
            <pc:sldMk cId="2257592178" sldId="406"/>
            <ac:spMk id="158" creationId="{7B234BFC-EEBE-51E5-44FE-4B173B7B747E}"/>
          </ac:spMkLst>
        </pc:spChg>
      </pc:sldChg>
    </pc:docChg>
  </pc:docChgLst>
</pc:chgInfo>
</file>

<file path=ppt/media/image1.png>
</file>

<file path=ppt/media/image10.png>
</file>

<file path=ppt/media/image11.png>
</file>

<file path=ppt/media/image12.png>
</file>

<file path=ppt/media/image13.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4017EBD9-4D14-0152-51AD-CE7A5FC33341}"/>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128918C-0E58-5D42-11C3-CA2C4E644A0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2594F999-F73A-C017-6E79-F427557D7C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7185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534178CD-211F-44D7-EC45-2D2FD74EBBA5}"/>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69DF2BD-F556-7B8C-D607-F809C653C1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5CA19B7D-10B4-15F5-C0DD-13466F3873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29496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25CACDD1-1DB6-797D-490F-0B2E7889F529}"/>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A62DF4A6-BD19-C282-F183-C5534743AC4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0F4531AE-24AB-1B07-4EAA-285F05DBEB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30704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D067FA71-5084-C6E7-3629-F4A50E6A5172}"/>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01E2F1A1-C217-64B5-90E3-E691E39E93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29FA56BF-9FA5-557A-F518-9F2497A166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4492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296A6EB5-B9E3-7ECB-6196-A50B378A7F61}"/>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6E648E9-785E-22B0-A9CA-436638FF91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196547AD-1FE8-A8D6-4075-277336754D5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82915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0B51286D-9C84-D8FD-F599-8E6C4D07FD93}"/>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6F30521-1522-00E1-A38C-C6C0F60C498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55466B48-107C-38F3-8818-6619A2B5B40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05368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CD309269-617C-C5CA-9872-EE896744C968}"/>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CBB98A6F-AF9E-69B8-C0C4-9031AB98076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E025D1A4-14F4-E66C-1E40-6EE4B8C648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58938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24B47BAA-0644-C734-4FC9-E766FEE36DDD}"/>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05E60305-E26D-3A5B-C27C-B7912482846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7A4C8ADB-B7F5-5E24-84FA-13A939C17A2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57140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AE50E0C9-A4EF-D5D4-69B6-A70BB3F27DED}"/>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89CA01F4-961A-FDBB-7A3F-C1D25286AD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623167F9-D92D-A0F0-CB04-B5229213F21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61021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66C2156D-5235-64AA-D17E-DEE6CB9E6369}"/>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CA40B769-2764-C80E-25ED-08E7DC8E86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9CE2A4AF-E833-A510-3B36-26B7B68B5D0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535187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135AFFA9-CCC7-9839-AD53-790CED7D9424}"/>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53A821B1-5D1D-5310-AE56-1EDE4CD17EF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163B73E1-F0A6-6BD4-0A3F-CE3E0B418D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82570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80558309-F87A-B598-DFA8-04768EA0EE89}"/>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54DBFDE8-3113-045D-92AD-F268F507475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93FDD1D6-F110-C958-AE44-74A76AF59C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59814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6D76ECBF-930B-C713-269C-6962C33EC501}"/>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F7DCAF2-FAAB-0ABC-85B2-720CEFEA9B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5F7D8AA0-36E5-05EB-FAB3-08DE5C0A62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73455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1FF4E5CC-2F8C-9D63-322A-FFDD61017F03}"/>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B8A709D9-64C5-6E30-E435-A5447C3B5C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CB6EF1F5-8D5C-B962-C7D1-4F99E3428D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00306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CB497A85-1E52-1A3C-8556-284B3AB38446}"/>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1BA9D2B9-2BB4-FEA5-D3E5-311A254425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18C620DB-4341-0506-2235-0B06CDEFAF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91611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0C4A9D8E-A989-FF6E-9AAB-4CB5E0A71EAB}"/>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26135BA3-2276-6073-F29E-F152E3D6EF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FCDE6266-DE00-07EB-954A-5E8104C669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73884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68229C7F-16E9-9A45-EDBE-D3058B4560AB}"/>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29B7CEB6-AEA6-E024-7FB4-8886677FBA0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B2096835-5C46-ADDC-FD29-8F434D7266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38231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a:extLst>
            <a:ext uri="{FF2B5EF4-FFF2-40B4-BE49-F238E27FC236}">
              <a16:creationId xmlns:a16="http://schemas.microsoft.com/office/drawing/2014/main" id="{2980FEF3-FF69-E8BE-815A-B3BA11E64F39}"/>
            </a:ext>
          </a:extLst>
        </p:cNvPr>
        <p:cNvGrpSpPr/>
        <p:nvPr/>
      </p:nvGrpSpPr>
      <p:grpSpPr>
        <a:xfrm>
          <a:off x="0" y="0"/>
          <a:ext cx="0" cy="0"/>
          <a:chOff x="0" y="0"/>
          <a:chExt cx="0" cy="0"/>
        </a:xfrm>
      </p:grpSpPr>
      <p:sp>
        <p:nvSpPr>
          <p:cNvPr id="191" name="Google Shape;191;ge1d838b627_4_0:notes">
            <a:extLst>
              <a:ext uri="{FF2B5EF4-FFF2-40B4-BE49-F238E27FC236}">
                <a16:creationId xmlns:a16="http://schemas.microsoft.com/office/drawing/2014/main" id="{A441986C-6438-3D3F-D6B9-A8EB112FFE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e1d838b627_4_0:notes">
            <a:extLst>
              <a:ext uri="{FF2B5EF4-FFF2-40B4-BE49-F238E27FC236}">
                <a16:creationId xmlns:a16="http://schemas.microsoft.com/office/drawing/2014/main" id="{32C5AE63-6222-5D72-3517-74B2595F0A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72864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a:extLst>
            <a:ext uri="{FF2B5EF4-FFF2-40B4-BE49-F238E27FC236}">
              <a16:creationId xmlns:a16="http://schemas.microsoft.com/office/drawing/2014/main" id="{66759829-5817-C52E-FAB4-2B77B3D62447}"/>
            </a:ext>
          </a:extLst>
        </p:cNvPr>
        <p:cNvGrpSpPr/>
        <p:nvPr/>
      </p:nvGrpSpPr>
      <p:grpSpPr>
        <a:xfrm>
          <a:off x="0" y="0"/>
          <a:ext cx="0" cy="0"/>
          <a:chOff x="0" y="0"/>
          <a:chExt cx="0" cy="0"/>
        </a:xfrm>
      </p:grpSpPr>
      <p:sp>
        <p:nvSpPr>
          <p:cNvPr id="155" name="Google Shape;155;ge1d838b627_4_100:notes">
            <a:extLst>
              <a:ext uri="{FF2B5EF4-FFF2-40B4-BE49-F238E27FC236}">
                <a16:creationId xmlns:a16="http://schemas.microsoft.com/office/drawing/2014/main" id="{B19219D5-AB05-E159-2401-E3D81D1605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e1d838b627_4_100:notes">
            <a:extLst>
              <a:ext uri="{FF2B5EF4-FFF2-40B4-BE49-F238E27FC236}">
                <a16:creationId xmlns:a16="http://schemas.microsoft.com/office/drawing/2014/main" id="{518D8DB4-45DD-FF77-65FD-D134DCA5167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19120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040075" y="1807225"/>
            <a:ext cx="4084500" cy="19236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Clr>
                <a:srgbClr val="191919"/>
              </a:buClr>
              <a:buSzPts val="5200"/>
              <a:buNone/>
              <a:defRPr sz="4400" b="1"/>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040075" y="3900750"/>
            <a:ext cx="4553400" cy="5640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148375" y="148500"/>
            <a:ext cx="8869500" cy="484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117025" y="2560625"/>
            <a:ext cx="4017600" cy="841800"/>
          </a:xfrm>
          <a:prstGeom prst="rect">
            <a:avLst/>
          </a:prstGeom>
          <a:ln>
            <a:noFill/>
          </a:ln>
        </p:spPr>
        <p:txBody>
          <a:bodyPr spcFirstLastPara="1" wrap="square" lIns="91425" tIns="91425" rIns="91425" bIns="91425" anchor="t" anchorCtr="0">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5999150" y="1075000"/>
            <a:ext cx="2135400" cy="1491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6000"/>
              <a:buNone/>
              <a:defRPr sz="109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 name="Google Shape;15;p3"/>
          <p:cNvSpPr txBox="1">
            <a:spLocks noGrp="1"/>
          </p:cNvSpPr>
          <p:nvPr>
            <p:ph type="subTitle" idx="1"/>
          </p:nvPr>
        </p:nvSpPr>
        <p:spPr>
          <a:xfrm>
            <a:off x="4439500" y="3556833"/>
            <a:ext cx="3695400" cy="696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 name="Google Shape;16;p3"/>
          <p:cNvSpPr/>
          <p:nvPr/>
        </p:nvSpPr>
        <p:spPr>
          <a:xfrm>
            <a:off x="148375" y="148500"/>
            <a:ext cx="8869500" cy="484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3"/>
        <p:cNvGrpSpPr/>
        <p:nvPr/>
      </p:nvGrpSpPr>
      <p:grpSpPr>
        <a:xfrm>
          <a:off x="0" y="0"/>
          <a:ext cx="0" cy="0"/>
          <a:chOff x="0" y="0"/>
          <a:chExt cx="0" cy="0"/>
        </a:xfrm>
      </p:grpSpPr>
      <p:sp>
        <p:nvSpPr>
          <p:cNvPr id="84" name="Google Shape;84;p18"/>
          <p:cNvSpPr txBox="1">
            <a:spLocks noGrp="1"/>
          </p:cNvSpPr>
          <p:nvPr>
            <p:ph type="title"/>
          </p:nvPr>
        </p:nvSpPr>
        <p:spPr>
          <a:xfrm>
            <a:off x="710750" y="3380025"/>
            <a:ext cx="18051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5" name="Google Shape;85;p18"/>
          <p:cNvSpPr txBox="1">
            <a:spLocks noGrp="1"/>
          </p:cNvSpPr>
          <p:nvPr>
            <p:ph type="subTitle" idx="1"/>
          </p:nvPr>
        </p:nvSpPr>
        <p:spPr>
          <a:xfrm>
            <a:off x="710750" y="3785547"/>
            <a:ext cx="34659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8"/>
          <p:cNvSpPr txBox="1">
            <a:spLocks noGrp="1"/>
          </p:cNvSpPr>
          <p:nvPr>
            <p:ph type="title" idx="2"/>
          </p:nvPr>
        </p:nvSpPr>
        <p:spPr>
          <a:xfrm>
            <a:off x="710750" y="1223125"/>
            <a:ext cx="18051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7" name="Google Shape;87;p18"/>
          <p:cNvSpPr txBox="1">
            <a:spLocks noGrp="1"/>
          </p:cNvSpPr>
          <p:nvPr>
            <p:ph type="subTitle" idx="3"/>
          </p:nvPr>
        </p:nvSpPr>
        <p:spPr>
          <a:xfrm>
            <a:off x="710750" y="1627900"/>
            <a:ext cx="34659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8"/>
          <p:cNvSpPr txBox="1">
            <a:spLocks noGrp="1"/>
          </p:cNvSpPr>
          <p:nvPr>
            <p:ph type="title" idx="4"/>
          </p:nvPr>
        </p:nvSpPr>
        <p:spPr>
          <a:xfrm>
            <a:off x="710750" y="2301213"/>
            <a:ext cx="1805100" cy="5277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9" name="Google Shape;89;p18"/>
          <p:cNvSpPr txBox="1">
            <a:spLocks noGrp="1"/>
          </p:cNvSpPr>
          <p:nvPr>
            <p:ph type="subTitle" idx="5"/>
          </p:nvPr>
        </p:nvSpPr>
        <p:spPr>
          <a:xfrm>
            <a:off x="710750" y="2706729"/>
            <a:ext cx="3465900" cy="77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8"/>
          <p:cNvSpPr txBox="1">
            <a:spLocks noGrp="1"/>
          </p:cNvSpPr>
          <p:nvPr>
            <p:ph type="title" idx="6"/>
          </p:nvPr>
        </p:nvSpPr>
        <p:spPr>
          <a:xfrm>
            <a:off x="710750" y="387250"/>
            <a:ext cx="4724700" cy="7764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sz="3600" b="1"/>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1" name="Google Shape;91;p18"/>
          <p:cNvSpPr/>
          <p:nvPr/>
        </p:nvSpPr>
        <p:spPr>
          <a:xfrm>
            <a:off x="148375" y="148500"/>
            <a:ext cx="8869500" cy="484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30"/>
        <p:cNvGrpSpPr/>
        <p:nvPr/>
      </p:nvGrpSpPr>
      <p:grpSpPr>
        <a:xfrm>
          <a:off x="0" y="0"/>
          <a:ext cx="0" cy="0"/>
          <a:chOff x="0" y="0"/>
          <a:chExt cx="0" cy="0"/>
        </a:xfrm>
      </p:grpSpPr>
      <p:sp>
        <p:nvSpPr>
          <p:cNvPr id="131" name="Google Shape;131;p23"/>
          <p:cNvSpPr/>
          <p:nvPr/>
        </p:nvSpPr>
        <p:spPr>
          <a:xfrm>
            <a:off x="148375" y="148500"/>
            <a:ext cx="8869500" cy="484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3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1pPr>
            <a:lvl2pPr lvl="1"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2pPr>
            <a:lvl3pPr lvl="2"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3pPr>
            <a:lvl4pPr lvl="3"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4pPr>
            <a:lvl5pPr lvl="4"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5pPr>
            <a:lvl6pPr lvl="5"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6pPr>
            <a:lvl7pPr lvl="6"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7pPr>
            <a:lvl8pPr lvl="7"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8pPr>
            <a:lvl9pPr lvl="8" rtl="0">
              <a:spcBef>
                <a:spcPts val="0"/>
              </a:spcBef>
              <a:spcAft>
                <a:spcPts val="0"/>
              </a:spcAft>
              <a:buClr>
                <a:schemeClr val="dk1"/>
              </a:buClr>
              <a:buSzPts val="3000"/>
              <a:buFont typeface="Questrial"/>
              <a:buNone/>
              <a:defRPr sz="3000">
                <a:solidFill>
                  <a:schemeClr val="dk1"/>
                </a:solidFill>
                <a:latin typeface="Questrial"/>
                <a:ea typeface="Questrial"/>
                <a:cs typeface="Questrial"/>
                <a:sym typeface="Quest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15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8" r:id="rId3"/>
    <p:sldLayoutId id="2147483664" r:id="rId4"/>
    <p:sldLayoutId id="2147483669" r:id="rId5"/>
    <p:sldLayoutId id="2147483670"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snopes.com/fact-check/misaligned-bridge-photo/"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hyperlink" Target="https://www.toyheaven.ca/products/1993-playmates-star-trek-next-gen-lieutenant-commander-data-action-figure"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hyperlink" Target="https://www.toyheaven.ca/products/1993-playmates-star-trek-next-gen-lieutenant-commander-data-action-figure"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ww.amazon.co.uk/Star-Trek-Generation-Galoob-Action/dp/B0012X8GM8" TargetMode="External"/><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hyperlink" Target="https://imgflip.com/i/9zdnwp"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hyperlink" Target="https://imgflip.com/i/9zdnwp" TargetMode="External"/><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hyperlink" Target="https://www.gardenmyths.com/homemade-weed-killer-roundup-vs-vinegar-vs-salt/" TargetMode="External"/><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hyperlink" Target="https://cheezburger.com/8312962560/the-new-world-order-begins"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hyperlink" Target="https://www.gida-global.org/care"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3" Type="http://schemas.openxmlformats.org/officeDocument/2006/relationships/hyperlink" Target="https://emmadavies23.wordpress.com/wp-content/uploads/2015/04/ethics-meme.jpg"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hyperlink" Target="https://emmadavies23.wordpress.com/wp-content/uploads/2015/04/ethics-meme.jpg"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hyperlink" Target="https://knowyourmeme.com/photos/2267714-dogs"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hyperlink" Target="https://en.wikipedia.org/wiki/Math_Lady"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3.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blavity.com/the-source-of-the-confused-young-meme-may-be-even-funnier-than-the-meme-itself"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imgflip.com/i/9zdkmy"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hyperlink" Target="https://dmp-pgd.ca/"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8"/>
          <p:cNvSpPr txBox="1">
            <a:spLocks noGrp="1"/>
          </p:cNvSpPr>
          <p:nvPr>
            <p:ph type="ctrTitle"/>
          </p:nvPr>
        </p:nvSpPr>
        <p:spPr>
          <a:xfrm>
            <a:off x="4138541" y="1711165"/>
            <a:ext cx="4084500" cy="19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a:solidFill>
                  <a:schemeClr val="tx1"/>
                </a:solidFill>
              </a:rPr>
              <a:t>Data Management Plans (DMPs)</a:t>
            </a:r>
            <a:endParaRPr sz="2800" b="0">
              <a:solidFill>
                <a:schemeClr val="tx1"/>
              </a:solidFill>
            </a:endParaRPr>
          </a:p>
        </p:txBody>
      </p:sp>
      <p:sp>
        <p:nvSpPr>
          <p:cNvPr id="144" name="Google Shape;144;p28"/>
          <p:cNvSpPr txBox="1">
            <a:spLocks noGrp="1"/>
          </p:cNvSpPr>
          <p:nvPr>
            <p:ph type="subTitle" idx="1"/>
          </p:nvPr>
        </p:nvSpPr>
        <p:spPr>
          <a:xfrm>
            <a:off x="4040075" y="3900750"/>
            <a:ext cx="45534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Nick Rochlin, Data Science Librarian</a:t>
            </a:r>
          </a:p>
          <a:p>
            <a:pPr marL="0" lvl="0" indent="0" algn="l" rtl="0">
              <a:spcBef>
                <a:spcPts val="0"/>
              </a:spcBef>
              <a:spcAft>
                <a:spcPts val="0"/>
              </a:spcAft>
              <a:buNone/>
            </a:pPr>
            <a:r>
              <a:rPr lang="es"/>
              <a:t>U</a:t>
            </a:r>
            <a:r>
              <a:rPr lang="en-CA"/>
              <a:t>Vic Libraries</a:t>
            </a:r>
            <a:endParaRPr lang="es"/>
          </a:p>
        </p:txBody>
      </p:sp>
      <p:cxnSp>
        <p:nvCxnSpPr>
          <p:cNvPr id="145" name="Google Shape;145;p28"/>
          <p:cNvCxnSpPr/>
          <p:nvPr/>
        </p:nvCxnSpPr>
        <p:spPr>
          <a:xfrm>
            <a:off x="4138541" y="3821618"/>
            <a:ext cx="3113400"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29410574-F81B-6E80-8ED9-08000A4B3025}"/>
              </a:ext>
            </a:extLst>
          </p:cNvPr>
          <p:cNvSpPr txBox="1"/>
          <p:nvPr/>
        </p:nvSpPr>
        <p:spPr>
          <a:xfrm>
            <a:off x="3409241" y="3793027"/>
            <a:ext cx="4572000" cy="215444"/>
          </a:xfrm>
          <a:prstGeom prst="rect">
            <a:avLst/>
          </a:prstGeom>
          <a:noFill/>
        </p:spPr>
        <p:txBody>
          <a:bodyPr wrap="square">
            <a:spAutoFit/>
          </a:bodyPr>
          <a:lstStyle/>
          <a:p>
            <a:pPr rtl="0">
              <a:spcBef>
                <a:spcPts val="0"/>
              </a:spcBef>
              <a:spcAft>
                <a:spcPts val="0"/>
              </a:spcAft>
            </a:pPr>
            <a:r>
              <a:rPr lang="en-CA" sz="800" b="0" i="0" u="sng" strike="noStrike" dirty="0">
                <a:solidFill>
                  <a:srgbClr val="434343"/>
                </a:solidFill>
                <a:effectLst/>
                <a:latin typeface="+mj-lt"/>
                <a:hlinkClick r:id="rId3"/>
              </a:rPr>
              <a:t>source</a:t>
            </a:r>
            <a:endParaRPr lang="en-CA" dirty="0">
              <a:effectLst/>
              <a:latin typeface="+mj-lt"/>
            </a:endParaRPr>
          </a:p>
        </p:txBody>
      </p:sp>
      <p:pic>
        <p:nvPicPr>
          <p:cNvPr id="4" name="Google Shape;130;p22" descr="A bridge with people standing on the edge of the bridge&#10;&#10;AI-generated content may be incorrect.">
            <a:extLst>
              <a:ext uri="{FF2B5EF4-FFF2-40B4-BE49-F238E27FC236}">
                <a16:creationId xmlns:a16="http://schemas.microsoft.com/office/drawing/2014/main" id="{BC9EA5C4-4832-64D6-6E91-30DB85890F6D}"/>
              </a:ext>
            </a:extLst>
          </p:cNvPr>
          <p:cNvPicPr preferRelativeResize="0"/>
          <p:nvPr/>
        </p:nvPicPr>
        <p:blipFill>
          <a:blip r:embed="rId4">
            <a:alphaModFix/>
          </a:blip>
          <a:stretch>
            <a:fillRect/>
          </a:stretch>
        </p:blipFill>
        <p:spPr>
          <a:xfrm>
            <a:off x="432024" y="1415441"/>
            <a:ext cx="3394511" cy="231181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FB59B8E9-9817-080E-C36A-D29B7277E85F}"/>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8C9CA3F3-3F66-C1F0-02DB-0A3EE68EC799}"/>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1: Data Collection</a:t>
            </a:r>
            <a:endParaRPr sz="2400" b="0"/>
          </a:p>
        </p:txBody>
      </p:sp>
      <p:sp>
        <p:nvSpPr>
          <p:cNvPr id="162" name="Google Shape;162;p30">
            <a:extLst>
              <a:ext uri="{FF2B5EF4-FFF2-40B4-BE49-F238E27FC236}">
                <a16:creationId xmlns:a16="http://schemas.microsoft.com/office/drawing/2014/main" id="{00BB038E-B894-EDD2-006E-411CEBD623DC}"/>
              </a:ext>
            </a:extLst>
          </p:cNvPr>
          <p:cNvSpPr txBox="1">
            <a:spLocks noGrp="1"/>
          </p:cNvSpPr>
          <p:nvPr>
            <p:ph type="subTitle" idx="3"/>
          </p:nvPr>
        </p:nvSpPr>
        <p:spPr>
          <a:xfrm>
            <a:off x="710749" y="1273174"/>
            <a:ext cx="4397829" cy="3107237"/>
          </a:xfrm>
          <a:prstGeom prst="rect">
            <a:avLst/>
          </a:prstGeom>
        </p:spPr>
        <p:txBody>
          <a:bodyPr spcFirstLastPara="1" wrap="square" lIns="91425" tIns="91425" rIns="91425" bIns="91425" anchor="t" anchorCtr="0">
            <a:noAutofit/>
          </a:bodyPr>
          <a:lstStyle/>
          <a:p>
            <a:pPr marL="179388" lvl="1" indent="-171450" algn="l">
              <a:buFont typeface="Arial" panose="020B0604020202020204" pitchFamily="34" charset="0"/>
              <a:buChar char="•"/>
            </a:pPr>
            <a:r>
              <a:rPr lang="en-US" sz="1600"/>
              <a:t>What types of research data will you collect, link to, acquire and/or record?</a:t>
            </a:r>
          </a:p>
          <a:p>
            <a:pPr marL="7938" lvl="1" indent="0" algn="l"/>
            <a:endParaRPr lang="en-US" sz="1600"/>
          </a:p>
          <a:p>
            <a:pPr marL="179388" lvl="1" indent="-171450" algn="l">
              <a:buFont typeface="Arial" panose="020B0604020202020204" pitchFamily="34" charset="0"/>
              <a:buChar char="•"/>
            </a:pPr>
            <a:r>
              <a:rPr lang="en-US" sz="1600"/>
              <a:t>What file formats will your data be collected and saved in?</a:t>
            </a:r>
          </a:p>
          <a:p>
            <a:pPr marL="7938" lvl="1" indent="0" algn="l"/>
            <a:endParaRPr lang="en-US" sz="1600"/>
          </a:p>
          <a:p>
            <a:pPr marL="179388" lvl="1" indent="-171450" algn="l">
              <a:buFont typeface="Arial" panose="020B0604020202020204" pitchFamily="34" charset="0"/>
              <a:buChar char="•"/>
            </a:pPr>
            <a:r>
              <a:rPr lang="en-US" sz="1600"/>
              <a:t>Does the data you will be working with contain sensitive information that requires data protection considerations?</a:t>
            </a:r>
          </a:p>
          <a:p>
            <a:pPr marL="7938" lvl="1" indent="0" algn="l"/>
            <a:endParaRPr lang="en-CA" sz="1200"/>
          </a:p>
          <a:p>
            <a:pPr marL="1200150" lvl="2" indent="-285750" algn="l">
              <a:buFont typeface="Arial" panose="020B0604020202020204" pitchFamily="34" charset="0"/>
              <a:buChar char="•"/>
            </a:pPr>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78A5E252-EE40-F169-E395-CB74BC8D765B}"/>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pic>
        <p:nvPicPr>
          <p:cNvPr id="2" name="Google Shape;146;p24">
            <a:extLst>
              <a:ext uri="{FF2B5EF4-FFF2-40B4-BE49-F238E27FC236}">
                <a16:creationId xmlns:a16="http://schemas.microsoft.com/office/drawing/2014/main" id="{43709728-E6A9-7A99-329D-F52E0C313D64}"/>
              </a:ext>
            </a:extLst>
          </p:cNvPr>
          <p:cNvPicPr preferRelativeResize="0"/>
          <p:nvPr/>
        </p:nvPicPr>
        <p:blipFill>
          <a:blip r:embed="rId3">
            <a:alphaModFix/>
          </a:blip>
          <a:stretch>
            <a:fillRect/>
          </a:stretch>
        </p:blipFill>
        <p:spPr>
          <a:xfrm>
            <a:off x="6096001" y="1273174"/>
            <a:ext cx="2337250" cy="3201701"/>
          </a:xfrm>
          <a:prstGeom prst="rect">
            <a:avLst/>
          </a:prstGeom>
          <a:noFill/>
          <a:ln>
            <a:noFill/>
          </a:ln>
        </p:spPr>
      </p:pic>
      <p:sp>
        <p:nvSpPr>
          <p:cNvPr id="4" name="TextBox 3">
            <a:extLst>
              <a:ext uri="{FF2B5EF4-FFF2-40B4-BE49-F238E27FC236}">
                <a16:creationId xmlns:a16="http://schemas.microsoft.com/office/drawing/2014/main" id="{2F62DADB-4AA4-AED6-FB4C-603D8D043402}"/>
              </a:ext>
            </a:extLst>
          </p:cNvPr>
          <p:cNvSpPr txBox="1"/>
          <p:nvPr/>
        </p:nvSpPr>
        <p:spPr>
          <a:xfrm>
            <a:off x="8011886" y="4474875"/>
            <a:ext cx="1335765" cy="215444"/>
          </a:xfrm>
          <a:prstGeom prst="rect">
            <a:avLst/>
          </a:prstGeom>
          <a:noFill/>
        </p:spPr>
        <p:txBody>
          <a:bodyPr wrap="square" rtlCol="0">
            <a:spAutoFit/>
          </a:bodyPr>
          <a:lstStyle/>
          <a:p>
            <a:r>
              <a:rPr lang="en-CA" sz="800">
                <a:hlinkClick r:id="rId4"/>
              </a:rPr>
              <a:t>source</a:t>
            </a:r>
            <a:endParaRPr lang="en-CA" sz="800"/>
          </a:p>
        </p:txBody>
      </p:sp>
    </p:spTree>
    <p:extLst>
      <p:ext uri="{BB962C8B-B14F-4D97-AF65-F5344CB8AC3E}">
        <p14:creationId xmlns:p14="http://schemas.microsoft.com/office/powerpoint/2010/main" val="387974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8CED79A8-FD9A-2AA0-A309-582AA243FD54}"/>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756A597D-DC06-CB1C-09DA-188AB4981759}"/>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1: Data Collection</a:t>
            </a:r>
            <a:endParaRPr sz="2400" b="0"/>
          </a:p>
        </p:txBody>
      </p:sp>
      <p:sp>
        <p:nvSpPr>
          <p:cNvPr id="162" name="Google Shape;162;p30">
            <a:extLst>
              <a:ext uri="{FF2B5EF4-FFF2-40B4-BE49-F238E27FC236}">
                <a16:creationId xmlns:a16="http://schemas.microsoft.com/office/drawing/2014/main" id="{785A3A8B-1A66-3AC9-4604-57B34D9D7A85}"/>
              </a:ext>
            </a:extLst>
          </p:cNvPr>
          <p:cNvSpPr txBox="1">
            <a:spLocks noGrp="1"/>
          </p:cNvSpPr>
          <p:nvPr>
            <p:ph type="subTitle" idx="3"/>
          </p:nvPr>
        </p:nvSpPr>
        <p:spPr>
          <a:xfrm>
            <a:off x="710749" y="127317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Describe how you will organize, name, and version-control your files to help you and others understand your data.</a:t>
            </a:r>
          </a:p>
          <a:p>
            <a:pPr marL="7938" lvl="1" indent="0" algn="l"/>
            <a:endParaRPr lang="en-US" sz="1600"/>
          </a:p>
          <a:p>
            <a:pPr marL="293688" lvl="1" indent="-285750" algn="l">
              <a:buFont typeface="Arial" panose="020B0604020202020204" pitchFamily="34" charset="0"/>
              <a:buChar char="•"/>
            </a:pPr>
            <a:r>
              <a:rPr lang="en-US" sz="1600"/>
              <a:t>Describe related tools and software needed to access, manipulate, and analyze the data.</a:t>
            </a:r>
          </a:p>
          <a:p>
            <a:pPr marL="7938" lvl="1" indent="0" algn="l"/>
            <a:endParaRPr lang="en-CA" sz="1600" b="1"/>
          </a:p>
          <a:p>
            <a:pPr marL="7938" lvl="1" indent="0" algn="l"/>
            <a:endParaRPr lang="en-CA"/>
          </a:p>
          <a:p>
            <a:pPr marL="7938" lvl="1" indent="0" algn="l"/>
            <a:endParaRPr lang="en-CA"/>
          </a:p>
          <a:p>
            <a:pPr marL="7938" lvl="1" indent="0" algn="l"/>
            <a:endParaRPr lang="en-CA"/>
          </a:p>
          <a:p>
            <a:pPr marL="914400" lvl="2" indent="0" algn="l"/>
            <a:endParaRPr lang="en-CA" sz="1200"/>
          </a:p>
          <a:p>
            <a:pPr marL="1200150" lvl="2" indent="-285750" algn="l">
              <a:buFont typeface="Arial" panose="020B0604020202020204" pitchFamily="34" charset="0"/>
              <a:buChar char="•"/>
            </a:pPr>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3D7E1068-6B78-8BBE-6129-7B115A4B3B53}"/>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pic>
        <p:nvPicPr>
          <p:cNvPr id="2" name="Google Shape;146;p24">
            <a:extLst>
              <a:ext uri="{FF2B5EF4-FFF2-40B4-BE49-F238E27FC236}">
                <a16:creationId xmlns:a16="http://schemas.microsoft.com/office/drawing/2014/main" id="{3C0FD8B1-1698-BD13-DB1A-F086E23ADC87}"/>
              </a:ext>
            </a:extLst>
          </p:cNvPr>
          <p:cNvPicPr preferRelativeResize="0"/>
          <p:nvPr/>
        </p:nvPicPr>
        <p:blipFill>
          <a:blip r:embed="rId3">
            <a:alphaModFix/>
          </a:blip>
          <a:stretch>
            <a:fillRect/>
          </a:stretch>
        </p:blipFill>
        <p:spPr>
          <a:xfrm>
            <a:off x="6096001" y="1273174"/>
            <a:ext cx="2337250" cy="3201701"/>
          </a:xfrm>
          <a:prstGeom prst="rect">
            <a:avLst/>
          </a:prstGeom>
          <a:noFill/>
          <a:ln>
            <a:noFill/>
          </a:ln>
        </p:spPr>
      </p:pic>
      <p:sp>
        <p:nvSpPr>
          <p:cNvPr id="3" name="TextBox 2">
            <a:extLst>
              <a:ext uri="{FF2B5EF4-FFF2-40B4-BE49-F238E27FC236}">
                <a16:creationId xmlns:a16="http://schemas.microsoft.com/office/drawing/2014/main" id="{0B459816-7FAA-4A47-CC60-63EFF938C9E2}"/>
              </a:ext>
            </a:extLst>
          </p:cNvPr>
          <p:cNvSpPr txBox="1"/>
          <p:nvPr/>
        </p:nvSpPr>
        <p:spPr>
          <a:xfrm>
            <a:off x="8011886" y="4474875"/>
            <a:ext cx="1335765" cy="215444"/>
          </a:xfrm>
          <a:prstGeom prst="rect">
            <a:avLst/>
          </a:prstGeom>
          <a:noFill/>
        </p:spPr>
        <p:txBody>
          <a:bodyPr wrap="square" rtlCol="0">
            <a:spAutoFit/>
          </a:bodyPr>
          <a:lstStyle/>
          <a:p>
            <a:r>
              <a:rPr lang="en-CA" sz="800">
                <a:hlinkClick r:id="rId4"/>
              </a:rPr>
              <a:t>source</a:t>
            </a:r>
            <a:endParaRPr lang="en-CA" sz="800"/>
          </a:p>
        </p:txBody>
      </p:sp>
    </p:spTree>
    <p:extLst>
      <p:ext uri="{BB962C8B-B14F-4D97-AF65-F5344CB8AC3E}">
        <p14:creationId xmlns:p14="http://schemas.microsoft.com/office/powerpoint/2010/main" val="25752877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01E4873A-EF01-6328-3E0A-6542C39E47A8}"/>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4458613A-4D8A-11C0-99CF-1BB4681E6822}"/>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2: Documentation and Metadata</a:t>
            </a:r>
            <a:endParaRPr sz="2400" b="0"/>
          </a:p>
        </p:txBody>
      </p:sp>
      <p:sp>
        <p:nvSpPr>
          <p:cNvPr id="162" name="Google Shape;162;p30">
            <a:extLst>
              <a:ext uri="{FF2B5EF4-FFF2-40B4-BE49-F238E27FC236}">
                <a16:creationId xmlns:a16="http://schemas.microsoft.com/office/drawing/2014/main" id="{900FFB48-A8AA-F7F3-4CEC-FD8781F312CD}"/>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What documentation will be created for the data to be read and interpreted correctly in the future?</a:t>
            </a:r>
          </a:p>
          <a:p>
            <a:pPr marL="7938" lvl="1" indent="0" algn="l"/>
            <a:endParaRPr lang="en-US" sz="1600"/>
          </a:p>
          <a:p>
            <a:pPr marL="293688" lvl="1" indent="-285750" algn="l">
              <a:buFont typeface="Arial" panose="020B0604020202020204" pitchFamily="34" charset="0"/>
              <a:buChar char="•"/>
            </a:pPr>
            <a:r>
              <a:rPr lang="en-US" sz="1600"/>
              <a:t>How will you make sure the documentation is created or captured consistently throughout your project?</a:t>
            </a:r>
          </a:p>
          <a:p>
            <a:pPr marL="7938" lvl="1" indent="0" algn="l"/>
            <a:endParaRPr lang="en-US" sz="1600"/>
          </a:p>
          <a:p>
            <a:pPr marL="293688" lvl="1" indent="-285750" algn="l">
              <a:buFont typeface="Arial" panose="020B0604020202020204" pitchFamily="34" charset="0"/>
              <a:buChar char="•"/>
            </a:pPr>
            <a:r>
              <a:rPr lang="en-US" sz="1600"/>
              <a:t>Do you plan to use a metadata standard and/or tools to document and describe your data?  If so, please list here.</a:t>
            </a:r>
          </a:p>
          <a:p>
            <a:pPr marL="7938" lvl="1" indent="0" algn="l"/>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91C4093F-919D-4735-7088-5C6D2EAF4581}"/>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3E994B14-2009-3CCE-A8C5-25214E6C7E0D}"/>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154;p25">
            <a:extLst>
              <a:ext uri="{FF2B5EF4-FFF2-40B4-BE49-F238E27FC236}">
                <a16:creationId xmlns:a16="http://schemas.microsoft.com/office/drawing/2014/main" id="{4D4B7353-2FDC-7465-7EB6-461F75630761}"/>
              </a:ext>
            </a:extLst>
          </p:cNvPr>
          <p:cNvPicPr preferRelativeResize="0"/>
          <p:nvPr/>
        </p:nvPicPr>
        <p:blipFill>
          <a:blip r:embed="rId4">
            <a:alphaModFix/>
          </a:blip>
          <a:stretch>
            <a:fillRect/>
          </a:stretch>
        </p:blipFill>
        <p:spPr>
          <a:xfrm>
            <a:off x="5759581" y="1273174"/>
            <a:ext cx="2920187" cy="2719552"/>
          </a:xfrm>
          <a:prstGeom prst="rect">
            <a:avLst/>
          </a:prstGeom>
          <a:noFill/>
          <a:ln>
            <a:noFill/>
          </a:ln>
        </p:spPr>
      </p:pic>
    </p:spTree>
    <p:extLst>
      <p:ext uri="{BB962C8B-B14F-4D97-AF65-F5344CB8AC3E}">
        <p14:creationId xmlns:p14="http://schemas.microsoft.com/office/powerpoint/2010/main" val="2297642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1C674B15-C18F-21C4-2513-08DE77C49C77}"/>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94283551-89AB-97B8-B2B6-3B6FC0327EA4}"/>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3: Storage and Backup</a:t>
            </a:r>
            <a:endParaRPr sz="2400" b="0"/>
          </a:p>
        </p:txBody>
      </p:sp>
      <p:sp>
        <p:nvSpPr>
          <p:cNvPr id="162" name="Google Shape;162;p30">
            <a:extLst>
              <a:ext uri="{FF2B5EF4-FFF2-40B4-BE49-F238E27FC236}">
                <a16:creationId xmlns:a16="http://schemas.microsoft.com/office/drawing/2014/main" id="{A69A4E2D-429E-50AF-E84F-17BED974928A}"/>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What are the anticipated storage requirements for your data, in terms of storage space (in megabytes, gigabytes, terabytes, etc.) and the length of time you will be storing it?</a:t>
            </a:r>
          </a:p>
          <a:p>
            <a:pPr marL="7938" lvl="1" indent="0" algn="l"/>
            <a:endParaRPr lang="en-US" sz="1600"/>
          </a:p>
          <a:p>
            <a:pPr marL="293688" lvl="1" indent="-285750" algn="l">
              <a:buFont typeface="Arial" panose="020B0604020202020204" pitchFamily="34" charset="0"/>
              <a:buChar char="•"/>
            </a:pPr>
            <a:r>
              <a:rPr lang="en-US" sz="1600"/>
              <a:t>How and where will your data be stored and backed up during your research project?</a:t>
            </a:r>
          </a:p>
          <a:p>
            <a:pPr marL="7938" lvl="1" indent="0" algn="l"/>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38CB7805-10E4-EAE9-DF84-57E7869C45F9}"/>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AEB8BA56-C07A-E779-CEF7-E7627FBFAB0D}"/>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163;p26">
            <a:extLst>
              <a:ext uri="{FF2B5EF4-FFF2-40B4-BE49-F238E27FC236}">
                <a16:creationId xmlns:a16="http://schemas.microsoft.com/office/drawing/2014/main" id="{770EBF97-6AD4-0853-0FE8-0E50ACA0E705}"/>
              </a:ext>
            </a:extLst>
          </p:cNvPr>
          <p:cNvPicPr preferRelativeResize="0"/>
          <p:nvPr/>
        </p:nvPicPr>
        <p:blipFill>
          <a:blip r:embed="rId4">
            <a:alphaModFix/>
          </a:blip>
          <a:stretch>
            <a:fillRect/>
          </a:stretch>
        </p:blipFill>
        <p:spPr>
          <a:xfrm>
            <a:off x="5397908" y="1502390"/>
            <a:ext cx="3155373" cy="2317050"/>
          </a:xfrm>
          <a:prstGeom prst="rect">
            <a:avLst/>
          </a:prstGeom>
          <a:noFill/>
          <a:ln>
            <a:noFill/>
          </a:ln>
        </p:spPr>
      </p:pic>
    </p:spTree>
    <p:extLst>
      <p:ext uri="{BB962C8B-B14F-4D97-AF65-F5344CB8AC3E}">
        <p14:creationId xmlns:p14="http://schemas.microsoft.com/office/powerpoint/2010/main" val="1161944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3249DDEB-DBF8-9562-4DAF-1E924033B63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15E1C4AA-32B3-F257-5CA8-C7CE4B1BD5C2}"/>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3: Storage and Backup</a:t>
            </a:r>
            <a:endParaRPr sz="2400" b="0"/>
          </a:p>
        </p:txBody>
      </p:sp>
      <p:sp>
        <p:nvSpPr>
          <p:cNvPr id="162" name="Google Shape;162;p30">
            <a:extLst>
              <a:ext uri="{FF2B5EF4-FFF2-40B4-BE49-F238E27FC236}">
                <a16:creationId xmlns:a16="http://schemas.microsoft.com/office/drawing/2014/main" id="{2A72E53F-9838-B5E2-71E7-EFE2C5EC7051}"/>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If applicable, where are hardcopy notebooks and physical samples going to be physically stored?</a:t>
            </a:r>
          </a:p>
          <a:p>
            <a:pPr marL="7938" lvl="1" indent="0" algn="l"/>
            <a:endParaRPr lang="en-US" sz="1600"/>
          </a:p>
          <a:p>
            <a:pPr marL="293688" lvl="1" indent="-285750" algn="l">
              <a:buFont typeface="Arial" panose="020B0604020202020204" pitchFamily="34" charset="0"/>
              <a:buChar char="•"/>
            </a:pPr>
            <a:r>
              <a:rPr lang="en-US" sz="1600"/>
              <a:t>How will the research team and other collaborators access, modify, and contribute data throughout the project?</a:t>
            </a:r>
          </a:p>
          <a:p>
            <a:pPr marL="7938" lvl="1" indent="0" algn="l"/>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C0374830-C77E-BBE0-959B-789C875B9017}"/>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6F5EC837-3C36-1A2D-5B04-BC772B0D57BB}"/>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163;p26">
            <a:extLst>
              <a:ext uri="{FF2B5EF4-FFF2-40B4-BE49-F238E27FC236}">
                <a16:creationId xmlns:a16="http://schemas.microsoft.com/office/drawing/2014/main" id="{FDDC7214-EF40-C64B-B61A-86F36697F33E}"/>
              </a:ext>
            </a:extLst>
          </p:cNvPr>
          <p:cNvPicPr preferRelativeResize="0"/>
          <p:nvPr/>
        </p:nvPicPr>
        <p:blipFill>
          <a:blip r:embed="rId4">
            <a:alphaModFix/>
          </a:blip>
          <a:stretch>
            <a:fillRect/>
          </a:stretch>
        </p:blipFill>
        <p:spPr>
          <a:xfrm>
            <a:off x="5397908" y="1502390"/>
            <a:ext cx="3155373" cy="2317050"/>
          </a:xfrm>
          <a:prstGeom prst="rect">
            <a:avLst/>
          </a:prstGeom>
          <a:noFill/>
          <a:ln>
            <a:noFill/>
          </a:ln>
        </p:spPr>
      </p:pic>
    </p:spTree>
    <p:extLst>
      <p:ext uri="{BB962C8B-B14F-4D97-AF65-F5344CB8AC3E}">
        <p14:creationId xmlns:p14="http://schemas.microsoft.com/office/powerpoint/2010/main" val="481265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E950D8E2-0C0E-557A-99A8-C7583D93248E}"/>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34F4FD56-0764-39C2-5AEC-9A4AE0BB2F0F}"/>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4: Preservation</a:t>
            </a:r>
            <a:endParaRPr sz="2400" b="0"/>
          </a:p>
        </p:txBody>
      </p:sp>
      <p:sp>
        <p:nvSpPr>
          <p:cNvPr id="162" name="Google Shape;162;p30">
            <a:extLst>
              <a:ext uri="{FF2B5EF4-FFF2-40B4-BE49-F238E27FC236}">
                <a16:creationId xmlns:a16="http://schemas.microsoft.com/office/drawing/2014/main" id="{539C567A-998B-CDA2-EA8E-D1568B0BC4FF}"/>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What data, if any, will be preserved for the long term after the completion of the project?</a:t>
            </a:r>
          </a:p>
          <a:p>
            <a:pPr marL="7938" lvl="1" indent="0" algn="l"/>
            <a:endParaRPr lang="en-US" sz="1600"/>
          </a:p>
          <a:p>
            <a:pPr marL="293688" lvl="1" indent="-285750" algn="l">
              <a:buFont typeface="Arial" panose="020B0604020202020204" pitchFamily="34" charset="0"/>
              <a:buChar char="•"/>
            </a:pPr>
            <a:r>
              <a:rPr lang="en-US" sz="1600"/>
              <a:t>Where will you deposit your data for long-term storage at the end of your research project?</a:t>
            </a:r>
          </a:p>
          <a:p>
            <a:pPr marL="7938" lvl="1" indent="0" algn="l"/>
            <a:endParaRPr lang="en-US" sz="1600"/>
          </a:p>
          <a:p>
            <a:pPr marL="293688" lvl="1" indent="-285750" algn="l">
              <a:buFont typeface="Arial" panose="020B0604020202020204" pitchFamily="34" charset="0"/>
              <a:buChar char="•"/>
            </a:pPr>
            <a:r>
              <a:rPr lang="en-US" sz="1600"/>
              <a:t>Indicate how you will ensure your data is preservation friendly. </a:t>
            </a:r>
          </a:p>
          <a:p>
            <a:pPr marL="7938" lvl="1" indent="0" algn="l"/>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DD9F9CD5-5670-D5FA-03CA-8B6F07800C98}"/>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F3EA33E8-809B-5E80-A08B-8ECF61069CE2}"/>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2" name="Google Shape;170;p27">
            <a:extLst>
              <a:ext uri="{FF2B5EF4-FFF2-40B4-BE49-F238E27FC236}">
                <a16:creationId xmlns:a16="http://schemas.microsoft.com/office/drawing/2014/main" id="{3DBBEA53-C878-1208-8D2F-8BAA2634111E}"/>
              </a:ext>
            </a:extLst>
          </p:cNvPr>
          <p:cNvPicPr preferRelativeResize="0"/>
          <p:nvPr/>
        </p:nvPicPr>
        <p:blipFill>
          <a:blip r:embed="rId4">
            <a:alphaModFix/>
          </a:blip>
          <a:stretch>
            <a:fillRect/>
          </a:stretch>
        </p:blipFill>
        <p:spPr>
          <a:xfrm>
            <a:off x="5648242" y="1273174"/>
            <a:ext cx="2922380" cy="2550780"/>
          </a:xfrm>
          <a:prstGeom prst="rect">
            <a:avLst/>
          </a:prstGeom>
          <a:noFill/>
          <a:ln>
            <a:noFill/>
          </a:ln>
        </p:spPr>
      </p:pic>
    </p:spTree>
    <p:extLst>
      <p:ext uri="{BB962C8B-B14F-4D97-AF65-F5344CB8AC3E}">
        <p14:creationId xmlns:p14="http://schemas.microsoft.com/office/powerpoint/2010/main" val="179828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2C075BBE-8ADF-4C9D-51C3-A375AF12256D}"/>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71042B7A-43E7-B91E-9157-AA46418EEE26}"/>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5: Sharing and Reuse</a:t>
            </a:r>
            <a:endParaRPr sz="2400" b="0"/>
          </a:p>
        </p:txBody>
      </p:sp>
      <p:sp>
        <p:nvSpPr>
          <p:cNvPr id="162" name="Google Shape;162;p30">
            <a:extLst>
              <a:ext uri="{FF2B5EF4-FFF2-40B4-BE49-F238E27FC236}">
                <a16:creationId xmlns:a16="http://schemas.microsoft.com/office/drawing/2014/main" id="{FF29D22A-EB9A-EFF0-5BAB-C0D302678762}"/>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93688" lvl="1" indent="-285750" algn="l">
              <a:buFont typeface="Arial" panose="020B0604020202020204" pitchFamily="34" charset="0"/>
              <a:buChar char="•"/>
            </a:pPr>
            <a:r>
              <a:rPr lang="en-US" sz="1600"/>
              <a:t>What data will you be sharing and in what form? (e.g. raw, processed, analyzed, final).</a:t>
            </a:r>
          </a:p>
          <a:p>
            <a:pPr marL="7938" lvl="1" indent="0" algn="l"/>
            <a:endParaRPr lang="en-US" sz="1600"/>
          </a:p>
          <a:p>
            <a:pPr marL="293688" lvl="1" indent="-285750" algn="l">
              <a:buFont typeface="Arial" panose="020B0604020202020204" pitchFamily="34" charset="0"/>
              <a:buChar char="•"/>
            </a:pPr>
            <a:r>
              <a:rPr lang="en-US" sz="1600"/>
              <a:t>How will you be sharing your data? (e.g. institutional repository, a specialized data archive, informal/on-request sharing).</a:t>
            </a:r>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39236ECB-5E9C-5631-58C2-69A2A6A1C07D}"/>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45B515A4-F8F0-4980-1641-3FCA63442769}"/>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178;p28">
            <a:extLst>
              <a:ext uri="{FF2B5EF4-FFF2-40B4-BE49-F238E27FC236}">
                <a16:creationId xmlns:a16="http://schemas.microsoft.com/office/drawing/2014/main" id="{2D440C62-9901-390B-32AC-9193AC3E033A}"/>
              </a:ext>
            </a:extLst>
          </p:cNvPr>
          <p:cNvPicPr preferRelativeResize="0"/>
          <p:nvPr/>
        </p:nvPicPr>
        <p:blipFill>
          <a:blip r:embed="rId4">
            <a:alphaModFix/>
          </a:blip>
          <a:stretch>
            <a:fillRect/>
          </a:stretch>
        </p:blipFill>
        <p:spPr>
          <a:xfrm>
            <a:off x="5701486" y="1451199"/>
            <a:ext cx="3054095" cy="2435334"/>
          </a:xfrm>
          <a:prstGeom prst="rect">
            <a:avLst/>
          </a:prstGeom>
          <a:noFill/>
          <a:ln>
            <a:noFill/>
          </a:ln>
        </p:spPr>
      </p:pic>
    </p:spTree>
    <p:extLst>
      <p:ext uri="{BB962C8B-B14F-4D97-AF65-F5344CB8AC3E}">
        <p14:creationId xmlns:p14="http://schemas.microsoft.com/office/powerpoint/2010/main" val="33442886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226EC77E-4A88-C57E-4E4B-08DA504A2138}"/>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D37E6C2B-3AE9-5087-6D58-D28A1E3C07D9}"/>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6: Indigenous Data Sovereignty</a:t>
            </a:r>
            <a:endParaRPr sz="2400" b="0"/>
          </a:p>
        </p:txBody>
      </p:sp>
      <p:sp>
        <p:nvSpPr>
          <p:cNvPr id="162" name="Google Shape;162;p30">
            <a:extLst>
              <a:ext uri="{FF2B5EF4-FFF2-40B4-BE49-F238E27FC236}">
                <a16:creationId xmlns:a16="http://schemas.microsoft.com/office/drawing/2014/main" id="{0504F538-A58C-7437-799F-24C650BC1590}"/>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a:t>If you are working with data concerning First Nations, Inuit, or Métis or other Indigenous peoples or territories, describe in detail how this data management plan respects principles of Indigenous data sovereignty specific to the partners involved. </a:t>
            </a:r>
          </a:p>
          <a:p>
            <a:pPr marL="0" lvl="0" indent="0" algn="l" rtl="0">
              <a:spcBef>
                <a:spcPts val="0"/>
              </a:spcBef>
              <a:spcAft>
                <a:spcPts val="0"/>
              </a:spcAft>
            </a:pPr>
            <a:endParaRPr lang="en-US"/>
          </a:p>
          <a:p>
            <a:pPr marL="285750" lvl="0" indent="-285750" algn="l" rtl="0">
              <a:spcBef>
                <a:spcPts val="0"/>
              </a:spcBef>
              <a:spcAft>
                <a:spcPts val="0"/>
              </a:spcAft>
              <a:buFont typeface="Arial" panose="020B0604020202020204" pitchFamily="34" charset="0"/>
              <a:buChar char="•"/>
            </a:pPr>
            <a:r>
              <a:rPr lang="en-US"/>
              <a:t>Describe processes that have been implemented and that will be used in the future to ensure that partners from First Nations, Inuit, Métis nations or other Indigenous partners or groups consent to how their data is managed over the research lifecycle. </a:t>
            </a:r>
            <a:endParaRPr lang="en-CA"/>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73DCD283-D16A-668C-DD4D-EBB7FC25A01D}"/>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06408A41-5E13-FD42-41BF-971B960C96A4}"/>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2" name="Picture 2" descr="FAIR Guiding Principles for scientific data management and stewardship can be accessed here">
            <a:extLst>
              <a:ext uri="{FF2B5EF4-FFF2-40B4-BE49-F238E27FC236}">
                <a16:creationId xmlns:a16="http://schemas.microsoft.com/office/drawing/2014/main" id="{7BD77901-608A-7DDB-DC20-5856F39E3F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41257" y="1537907"/>
            <a:ext cx="3111430" cy="1725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84573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04F1C341-85CD-324B-D3F2-547D0033CF23}"/>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EE7A50C4-887D-6F6B-682F-D34F085DFB63}"/>
              </a:ext>
            </a:extLst>
          </p:cNvPr>
          <p:cNvSpPr txBox="1">
            <a:spLocks noGrp="1"/>
          </p:cNvSpPr>
          <p:nvPr>
            <p:ph type="title" idx="6"/>
          </p:nvPr>
        </p:nvSpPr>
        <p:spPr>
          <a:xfrm>
            <a:off x="710749" y="496774"/>
            <a:ext cx="7121286"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dirty="0"/>
              <a:t>Section 7: Sensitive Data and Legal Compliance</a:t>
            </a:r>
            <a:endParaRPr sz="2400" b="0" dirty="0"/>
          </a:p>
        </p:txBody>
      </p:sp>
      <p:sp>
        <p:nvSpPr>
          <p:cNvPr id="162" name="Google Shape;162;p30">
            <a:extLst>
              <a:ext uri="{FF2B5EF4-FFF2-40B4-BE49-F238E27FC236}">
                <a16:creationId xmlns:a16="http://schemas.microsoft.com/office/drawing/2014/main" id="{0B2D2DEA-CC69-BD9D-FEDF-62C3D95B632F}"/>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a:t>If your research project includes sensitive data, how will you ensure that it is securely managed and accessible only to approved members of the project? Describe factors affecting subsequent access, distribution, or reuse of data.</a:t>
            </a:r>
          </a:p>
          <a:p>
            <a:pPr marL="0" lvl="0" indent="0" algn="l" rtl="0">
              <a:spcBef>
                <a:spcPts val="0"/>
              </a:spcBef>
              <a:spcAft>
                <a:spcPts val="0"/>
              </a:spcAft>
            </a:pPr>
            <a:endParaRPr lang="en-US" sz="1600"/>
          </a:p>
          <a:p>
            <a:pPr marL="0" lvl="0" indent="0" algn="l" rtl="0">
              <a:spcBef>
                <a:spcPts val="0"/>
              </a:spcBef>
              <a:spcAft>
                <a:spcPts val="0"/>
              </a:spcAft>
            </a:pPr>
            <a:endParaRPr lang="en-US" sz="1600"/>
          </a:p>
          <a:p>
            <a:pPr marL="285750" lvl="0" indent="-285750" algn="l" rtl="0">
              <a:spcBef>
                <a:spcPts val="0"/>
              </a:spcBef>
              <a:spcAft>
                <a:spcPts val="0"/>
              </a:spcAft>
              <a:buFont typeface="Arial" panose="020B0604020202020204" pitchFamily="34" charset="0"/>
              <a:buChar char="•"/>
            </a:pPr>
            <a:r>
              <a:rPr lang="en-US" sz="1600"/>
              <a:t>Will your research data be analyzed, now or in the future, by other persons for purposes other than explained in this application?</a:t>
            </a:r>
            <a:endParaRPr lang="es" sz="1600"/>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5794B789-F105-A572-9388-3D334F161BDA}"/>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212D9478-34F7-773B-3CA6-0AFF05C85885}"/>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202;p31">
            <a:extLst>
              <a:ext uri="{FF2B5EF4-FFF2-40B4-BE49-F238E27FC236}">
                <a16:creationId xmlns:a16="http://schemas.microsoft.com/office/drawing/2014/main" id="{DF06F6B7-8867-AC74-FCC2-1E64CAAB0923}"/>
              </a:ext>
            </a:extLst>
          </p:cNvPr>
          <p:cNvPicPr preferRelativeResize="0"/>
          <p:nvPr/>
        </p:nvPicPr>
        <p:blipFill>
          <a:blip r:embed="rId4">
            <a:alphaModFix/>
          </a:blip>
          <a:stretch>
            <a:fillRect/>
          </a:stretch>
        </p:blipFill>
        <p:spPr>
          <a:xfrm>
            <a:off x="5830096" y="1492035"/>
            <a:ext cx="2934928" cy="1866155"/>
          </a:xfrm>
          <a:prstGeom prst="rect">
            <a:avLst/>
          </a:prstGeom>
          <a:noFill/>
          <a:ln>
            <a:noFill/>
          </a:ln>
        </p:spPr>
      </p:pic>
    </p:spTree>
    <p:extLst>
      <p:ext uri="{BB962C8B-B14F-4D97-AF65-F5344CB8AC3E}">
        <p14:creationId xmlns:p14="http://schemas.microsoft.com/office/powerpoint/2010/main" val="40372198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1503D70D-5054-D8E4-BDD7-2F1ECFB81347}"/>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66334E94-CD07-E044-E1FC-16F6FCE95320}"/>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7: Sensitive Data and Legal Compliance</a:t>
            </a:r>
            <a:endParaRPr sz="2400" b="0"/>
          </a:p>
        </p:txBody>
      </p:sp>
      <p:sp>
        <p:nvSpPr>
          <p:cNvPr id="162" name="Google Shape;162;p30">
            <a:extLst>
              <a:ext uri="{FF2B5EF4-FFF2-40B4-BE49-F238E27FC236}">
                <a16:creationId xmlns:a16="http://schemas.microsoft.com/office/drawing/2014/main" id="{643107E0-A458-959F-24B0-CF3059207ADF}"/>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a:t>How will you obtain consent from the participants for future data analysis by other researchers? What strategies will you undertake to address secondary uses of sensitive data?</a:t>
            </a:r>
          </a:p>
          <a:p>
            <a:pPr marL="0" lvl="0" indent="0" algn="l" rtl="0">
              <a:spcBef>
                <a:spcPts val="0"/>
              </a:spcBef>
              <a:spcAft>
                <a:spcPts val="0"/>
              </a:spcAft>
            </a:pPr>
            <a:endParaRPr lang="en-US"/>
          </a:p>
          <a:p>
            <a:pPr marL="285750" lvl="0" indent="-285750" algn="l" rtl="0">
              <a:spcBef>
                <a:spcPts val="0"/>
              </a:spcBef>
              <a:spcAft>
                <a:spcPts val="0"/>
              </a:spcAft>
              <a:buFont typeface="Arial" panose="020B0604020202020204" pitchFamily="34" charset="0"/>
              <a:buChar char="•"/>
            </a:pPr>
            <a:r>
              <a:rPr lang="en-US"/>
              <a:t>How will you manage legal, ethical, and intellectual property issues? Include here a description concerning ownership, licensing, and intellectual property rights of the data. Any terms of reuse should be clearly stated, in line with the relevant legal and ethical requirements where applicable (e.g., subject consent, permissions, restrictions, etc.).</a:t>
            </a: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C585B8A5-3F10-832F-7026-355745012168}"/>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EFFDF90C-752A-4185-60BF-C64909037C2E}"/>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4" name="Google Shape;202;p31">
            <a:extLst>
              <a:ext uri="{FF2B5EF4-FFF2-40B4-BE49-F238E27FC236}">
                <a16:creationId xmlns:a16="http://schemas.microsoft.com/office/drawing/2014/main" id="{666E62D4-CDBF-1648-C735-C1613455C481}"/>
              </a:ext>
            </a:extLst>
          </p:cNvPr>
          <p:cNvPicPr preferRelativeResize="0"/>
          <p:nvPr/>
        </p:nvPicPr>
        <p:blipFill>
          <a:blip r:embed="rId4">
            <a:alphaModFix/>
          </a:blip>
          <a:stretch>
            <a:fillRect/>
          </a:stretch>
        </p:blipFill>
        <p:spPr>
          <a:xfrm>
            <a:off x="5830096" y="1492035"/>
            <a:ext cx="2934928" cy="1866155"/>
          </a:xfrm>
          <a:prstGeom prst="rect">
            <a:avLst/>
          </a:prstGeom>
          <a:noFill/>
          <a:ln>
            <a:noFill/>
          </a:ln>
        </p:spPr>
      </p:pic>
    </p:spTree>
    <p:extLst>
      <p:ext uri="{BB962C8B-B14F-4D97-AF65-F5344CB8AC3E}">
        <p14:creationId xmlns:p14="http://schemas.microsoft.com/office/powerpoint/2010/main" val="27075003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D3344AFD-AE8C-BDE8-CA8E-F1ED8871E21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6087A19F-FDF9-A810-E970-B282FD075676}"/>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Session Overview</a:t>
            </a:r>
            <a:endParaRPr b="0"/>
          </a:p>
        </p:txBody>
      </p:sp>
      <p:sp>
        <p:nvSpPr>
          <p:cNvPr id="162" name="Google Shape;162;p30">
            <a:extLst>
              <a:ext uri="{FF2B5EF4-FFF2-40B4-BE49-F238E27FC236}">
                <a16:creationId xmlns:a16="http://schemas.microsoft.com/office/drawing/2014/main" id="{AFE5C03F-68E7-5094-9BBC-73EF03090BEC}"/>
              </a:ext>
            </a:extLst>
          </p:cNvPr>
          <p:cNvSpPr txBox="1">
            <a:spLocks noGrp="1"/>
          </p:cNvSpPr>
          <p:nvPr>
            <p:ph type="subTitle" idx="3"/>
          </p:nvPr>
        </p:nvSpPr>
        <p:spPr>
          <a:xfrm>
            <a:off x="710750" y="1491096"/>
            <a:ext cx="6311887" cy="216130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CA" sz="1600" dirty="0"/>
              <a:t>What is a data management plan (DMP)?</a:t>
            </a:r>
          </a:p>
          <a:p>
            <a:pPr marL="285750" lvl="0" indent="-285750" algn="l" rtl="0">
              <a:lnSpc>
                <a:spcPct val="150000"/>
              </a:lnSpc>
              <a:spcBef>
                <a:spcPts val="0"/>
              </a:spcBef>
              <a:spcAft>
                <a:spcPts val="0"/>
              </a:spcAft>
              <a:buFont typeface="Arial" panose="020B0604020202020204" pitchFamily="34" charset="0"/>
              <a:buChar char="•"/>
            </a:pPr>
            <a:r>
              <a:rPr lang="en-CA" sz="1600" dirty="0"/>
              <a:t>High-level overview of DMP sections</a:t>
            </a:r>
          </a:p>
          <a:p>
            <a:pPr marL="285750" lvl="0" indent="-285750" algn="l" rtl="0">
              <a:lnSpc>
                <a:spcPct val="150000"/>
              </a:lnSpc>
              <a:spcBef>
                <a:spcPts val="0"/>
              </a:spcBef>
              <a:spcAft>
                <a:spcPts val="0"/>
              </a:spcAft>
              <a:buFont typeface="Arial" panose="020B0604020202020204" pitchFamily="34" charset="0"/>
              <a:buChar char="•"/>
            </a:pPr>
            <a:r>
              <a:rPr lang="en-CA" sz="1600" dirty="0"/>
              <a:t>Introduction to the DMP Assistant</a:t>
            </a:r>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742950" lvl="1" indent="-285750" algn="l">
              <a:buFont typeface="Arial" panose="020B0604020202020204" pitchFamily="34" charset="0"/>
              <a:buChar char="•"/>
            </a:pPr>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455BF690-6DD4-3AC0-F52E-A1B113BE9EB2}"/>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4754109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0635D9EA-38A8-44DC-D28A-A49C2D6EF331}"/>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E0651B7F-61C9-585D-81B5-D988DF14AC25}"/>
              </a:ext>
            </a:extLst>
          </p:cNvPr>
          <p:cNvSpPr txBox="1">
            <a:spLocks noGrp="1"/>
          </p:cNvSpPr>
          <p:nvPr>
            <p:ph type="title" idx="6"/>
          </p:nvPr>
        </p:nvSpPr>
        <p:spPr>
          <a:xfrm>
            <a:off x="710749" y="496774"/>
            <a:ext cx="6735079"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400"/>
              <a:t>Section 8: Responsibilities and Resources</a:t>
            </a:r>
            <a:endParaRPr sz="2400" b="0"/>
          </a:p>
        </p:txBody>
      </p:sp>
      <p:sp>
        <p:nvSpPr>
          <p:cNvPr id="162" name="Google Shape;162;p30">
            <a:extLst>
              <a:ext uri="{FF2B5EF4-FFF2-40B4-BE49-F238E27FC236}">
                <a16:creationId xmlns:a16="http://schemas.microsoft.com/office/drawing/2014/main" id="{6EE13157-6B67-F672-7217-D1D230B4278A}"/>
              </a:ext>
            </a:extLst>
          </p:cNvPr>
          <p:cNvSpPr txBox="1">
            <a:spLocks noGrp="1"/>
          </p:cNvSpPr>
          <p:nvPr>
            <p:ph type="subTitle" idx="3"/>
          </p:nvPr>
        </p:nvSpPr>
        <p:spPr>
          <a:xfrm>
            <a:off x="710749" y="1183964"/>
            <a:ext cx="4200885" cy="310723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a:t>Identify who will be responsible for managing this project's data during and after the project and the major data management tasks for which they will be responsible.</a:t>
            </a:r>
          </a:p>
          <a:p>
            <a:pPr marL="0" lvl="0" indent="0" algn="l" rtl="0">
              <a:spcBef>
                <a:spcPts val="0"/>
              </a:spcBef>
              <a:spcAft>
                <a:spcPts val="0"/>
              </a:spcAft>
            </a:pPr>
            <a:endParaRPr lang="en-US" sz="1600"/>
          </a:p>
          <a:p>
            <a:pPr marL="285750" lvl="0" indent="-285750" algn="l" rtl="0">
              <a:spcBef>
                <a:spcPts val="0"/>
              </a:spcBef>
              <a:spcAft>
                <a:spcPts val="0"/>
              </a:spcAft>
              <a:buFont typeface="Arial" panose="020B0604020202020204" pitchFamily="34" charset="0"/>
              <a:buChar char="•"/>
            </a:pPr>
            <a:r>
              <a:rPr lang="en-US" sz="1600"/>
              <a:t>What fiscal resources will you require to implement your data management plan? What do you estimate the overall cost for data management to be?</a:t>
            </a:r>
            <a:endParaRPr sz="1600"/>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0FDF1F90-D3F7-F0AD-4144-A7D6AC8646BC}"/>
              </a:ext>
            </a:extLst>
          </p:cNvPr>
          <p:cNvCxnSpPr>
            <a:cxnSpLocks/>
          </p:cNvCxnSpPr>
          <p:nvPr/>
        </p:nvCxnSpPr>
        <p:spPr>
          <a:xfrm>
            <a:off x="812499" y="1045726"/>
            <a:ext cx="7556438" cy="0"/>
          </a:xfrm>
          <a:prstGeom prst="straightConnector1">
            <a:avLst/>
          </a:prstGeom>
          <a:noFill/>
          <a:ln w="19050" cap="flat" cmpd="sng">
            <a:solidFill>
              <a:schemeClr val="dk1"/>
            </a:solidFill>
            <a:prstDash val="solid"/>
            <a:round/>
            <a:headEnd type="none" w="med" len="med"/>
            <a:tailEnd type="none" w="med" len="med"/>
          </a:ln>
        </p:spPr>
      </p:cxnSp>
      <p:sp>
        <p:nvSpPr>
          <p:cNvPr id="3" name="TextBox 2">
            <a:extLst>
              <a:ext uri="{FF2B5EF4-FFF2-40B4-BE49-F238E27FC236}">
                <a16:creationId xmlns:a16="http://schemas.microsoft.com/office/drawing/2014/main" id="{2971C144-E1EA-B3F7-B8AE-CAC7D49C1E17}"/>
              </a:ext>
            </a:extLst>
          </p:cNvPr>
          <p:cNvSpPr txBox="1"/>
          <p:nvPr/>
        </p:nvSpPr>
        <p:spPr>
          <a:xfrm>
            <a:off x="8011886" y="4474875"/>
            <a:ext cx="1335765" cy="215444"/>
          </a:xfrm>
          <a:prstGeom prst="rect">
            <a:avLst/>
          </a:prstGeom>
          <a:noFill/>
        </p:spPr>
        <p:txBody>
          <a:bodyPr wrap="square" rtlCol="0">
            <a:spAutoFit/>
          </a:bodyPr>
          <a:lstStyle/>
          <a:p>
            <a:r>
              <a:rPr lang="en-CA" sz="800">
                <a:hlinkClick r:id="rId3"/>
              </a:rPr>
              <a:t>source</a:t>
            </a:r>
            <a:endParaRPr lang="en-CA" sz="800"/>
          </a:p>
        </p:txBody>
      </p:sp>
      <p:pic>
        <p:nvPicPr>
          <p:cNvPr id="2" name="Google Shape;186;p29">
            <a:extLst>
              <a:ext uri="{FF2B5EF4-FFF2-40B4-BE49-F238E27FC236}">
                <a16:creationId xmlns:a16="http://schemas.microsoft.com/office/drawing/2014/main" id="{5CCEDC08-305F-B106-2C51-38017EE8E8F8}"/>
              </a:ext>
            </a:extLst>
          </p:cNvPr>
          <p:cNvPicPr preferRelativeResize="0"/>
          <p:nvPr/>
        </p:nvPicPr>
        <p:blipFill>
          <a:blip r:embed="rId4">
            <a:alphaModFix/>
          </a:blip>
          <a:stretch>
            <a:fillRect/>
          </a:stretch>
        </p:blipFill>
        <p:spPr>
          <a:xfrm>
            <a:off x="5624936" y="1428067"/>
            <a:ext cx="2962248" cy="2489375"/>
          </a:xfrm>
          <a:prstGeom prst="rect">
            <a:avLst/>
          </a:prstGeom>
          <a:noFill/>
          <a:ln>
            <a:noFill/>
          </a:ln>
        </p:spPr>
      </p:pic>
    </p:spTree>
    <p:extLst>
      <p:ext uri="{BB962C8B-B14F-4D97-AF65-F5344CB8AC3E}">
        <p14:creationId xmlns:p14="http://schemas.microsoft.com/office/powerpoint/2010/main" val="15659564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D9AC6264-5AA8-CCEA-91A3-E69564E9F92B}"/>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C10E401A-626A-3536-9918-DAAA3AEEAEFD}"/>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a:t>Questions?</a:t>
            </a:r>
            <a:endParaRPr b="0"/>
          </a:p>
        </p:txBody>
      </p:sp>
      <p:cxnSp>
        <p:nvCxnSpPr>
          <p:cNvPr id="166" name="Google Shape;166;p30">
            <a:extLst>
              <a:ext uri="{FF2B5EF4-FFF2-40B4-BE49-F238E27FC236}">
                <a16:creationId xmlns:a16="http://schemas.microsoft.com/office/drawing/2014/main" id="{E11F6BF5-E9BE-ABE8-2A2B-474F726D7E89}"/>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
        <p:nvSpPr>
          <p:cNvPr id="3" name="Google Shape;81;p16">
            <a:extLst>
              <a:ext uri="{FF2B5EF4-FFF2-40B4-BE49-F238E27FC236}">
                <a16:creationId xmlns:a16="http://schemas.microsoft.com/office/drawing/2014/main" id="{50685498-E0E6-CCBF-EFE8-6DC14678AEBF}"/>
              </a:ext>
            </a:extLst>
          </p:cNvPr>
          <p:cNvSpPr txBox="1"/>
          <p:nvPr/>
        </p:nvSpPr>
        <p:spPr>
          <a:xfrm>
            <a:off x="8364828" y="4615703"/>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a:solidFill>
                  <a:schemeClr val="hlink"/>
                </a:solidFill>
                <a:latin typeface="Average"/>
                <a:ea typeface="Average"/>
                <a:cs typeface="Average"/>
                <a:sym typeface="Average"/>
                <a:hlinkClick r:id="rId3"/>
              </a:rPr>
              <a:t>source</a:t>
            </a:r>
            <a:endParaRPr sz="800">
              <a:latin typeface="Average"/>
              <a:ea typeface="Average"/>
              <a:cs typeface="Average"/>
              <a:sym typeface="Average"/>
            </a:endParaRPr>
          </a:p>
        </p:txBody>
      </p:sp>
      <p:pic>
        <p:nvPicPr>
          <p:cNvPr id="1026" name="Picture 2" descr="Math Lady - Wikipedia">
            <a:extLst>
              <a:ext uri="{FF2B5EF4-FFF2-40B4-BE49-F238E27FC236}">
                <a16:creationId xmlns:a16="http://schemas.microsoft.com/office/drawing/2014/main" id="{A3A037AF-708C-0A63-90E3-234A20800A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7369" y="1462209"/>
            <a:ext cx="4309262" cy="28175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3664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3FC0ED7C-C987-00AE-7B52-81A40A87B19A}"/>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28773C77-C544-1E60-6F39-CAE35DE4E63E}"/>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a:t>Note</a:t>
            </a:r>
            <a:endParaRPr b="0"/>
          </a:p>
        </p:txBody>
      </p:sp>
      <p:sp>
        <p:nvSpPr>
          <p:cNvPr id="162" name="Google Shape;162;p30">
            <a:extLst>
              <a:ext uri="{FF2B5EF4-FFF2-40B4-BE49-F238E27FC236}">
                <a16:creationId xmlns:a16="http://schemas.microsoft.com/office/drawing/2014/main" id="{98FAE3CA-77E0-1B93-1FD3-A405D7723A87}"/>
              </a:ext>
            </a:extLst>
          </p:cNvPr>
          <p:cNvSpPr txBox="1">
            <a:spLocks noGrp="1"/>
          </p:cNvSpPr>
          <p:nvPr>
            <p:ph type="subTitle" idx="3"/>
          </p:nvPr>
        </p:nvSpPr>
        <p:spPr>
          <a:xfrm>
            <a:off x="710750" y="1491096"/>
            <a:ext cx="7853701" cy="216130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US" dirty="0"/>
              <a:t>This session is not going to go into the full details of a DMP.</a:t>
            </a:r>
          </a:p>
          <a:p>
            <a:pPr marL="285750" lvl="0" indent="-285750" algn="l" rtl="0">
              <a:lnSpc>
                <a:spcPct val="150000"/>
              </a:lnSpc>
              <a:spcBef>
                <a:spcPts val="0"/>
              </a:spcBef>
              <a:spcAft>
                <a:spcPts val="0"/>
              </a:spcAft>
              <a:buFont typeface="Arial" panose="020B0604020202020204" pitchFamily="34" charset="0"/>
              <a:buChar char="•"/>
            </a:pPr>
            <a:r>
              <a:rPr lang="en-US" dirty="0"/>
              <a:t>The goal is to introduce the concept of a DMP at a high level, and throughout the workshop we will be addressing each question with concrete activities to contextualize the answers and decision-making processes.</a:t>
            </a:r>
          </a:p>
          <a:p>
            <a:pPr marL="285750" lvl="0" indent="-285750" algn="l" rtl="0">
              <a:lnSpc>
                <a:spcPct val="150000"/>
              </a:lnSpc>
              <a:spcBef>
                <a:spcPts val="0"/>
              </a:spcBef>
              <a:spcAft>
                <a:spcPts val="0"/>
              </a:spcAft>
              <a:buFont typeface="Arial" panose="020B0604020202020204" pitchFamily="34" charset="0"/>
              <a:buChar char="•"/>
            </a:pPr>
            <a:r>
              <a:rPr lang="en-US" dirty="0"/>
              <a:t>By the end of the final block we will have completed a DMP.</a:t>
            </a:r>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457200" lvl="1" indent="0" algn="l"/>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838156C6-B06D-658F-DDF2-82FCFD535E62}"/>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322871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5" name="Google Shape;195;p32"/>
          <p:cNvSpPr txBox="1">
            <a:spLocks noGrp="1"/>
          </p:cNvSpPr>
          <p:nvPr>
            <p:ph type="title"/>
          </p:nvPr>
        </p:nvSpPr>
        <p:spPr>
          <a:xfrm>
            <a:off x="4491769" y="2150850"/>
            <a:ext cx="4017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4400"/>
              <a:t>W</a:t>
            </a:r>
            <a:r>
              <a:rPr lang="es" sz="4400"/>
              <a:t>hat is a DPM?</a:t>
            </a:r>
            <a:endParaRPr sz="4400"/>
          </a:p>
        </p:txBody>
      </p:sp>
      <p:cxnSp>
        <p:nvCxnSpPr>
          <p:cNvPr id="197" name="Google Shape;197;p32"/>
          <p:cNvCxnSpPr/>
          <p:nvPr/>
        </p:nvCxnSpPr>
        <p:spPr>
          <a:xfrm>
            <a:off x="4584237" y="3512869"/>
            <a:ext cx="3439500" cy="0"/>
          </a:xfrm>
          <a:prstGeom prst="straightConnector1">
            <a:avLst/>
          </a:prstGeom>
          <a:noFill/>
          <a:ln w="19050" cap="flat" cmpd="sng">
            <a:solidFill>
              <a:schemeClr val="dk1"/>
            </a:solidFill>
            <a:prstDash val="solid"/>
            <a:round/>
            <a:headEnd type="none" w="med" len="med"/>
            <a:tailEnd type="none" w="med" len="med"/>
          </a:ln>
        </p:spPr>
      </p:cxnSp>
      <p:sp>
        <p:nvSpPr>
          <p:cNvPr id="5" name="Google Shape;231;p39">
            <a:extLst>
              <a:ext uri="{FF2B5EF4-FFF2-40B4-BE49-F238E27FC236}">
                <a16:creationId xmlns:a16="http://schemas.microsoft.com/office/drawing/2014/main" id="{FEE18967-8DC7-3466-9A74-6062EA7DA590}"/>
              </a:ext>
            </a:extLst>
          </p:cNvPr>
          <p:cNvSpPr txBox="1"/>
          <p:nvPr/>
        </p:nvSpPr>
        <p:spPr>
          <a:xfrm>
            <a:off x="8339772" y="4548117"/>
            <a:ext cx="2337900" cy="34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u="sng" dirty="0">
                <a:solidFill>
                  <a:schemeClr val="hlink"/>
                </a:solidFill>
                <a:hlinkClick r:id="rId3"/>
              </a:rPr>
              <a:t>source</a:t>
            </a:r>
            <a:endParaRPr sz="800" dirty="0"/>
          </a:p>
        </p:txBody>
      </p:sp>
      <p:pic>
        <p:nvPicPr>
          <p:cNvPr id="3" name="Picture 2" descr="The Source Of The Confused Nick Young Meme May Be Even Funnier Than The Meme  Itself - Blavity">
            <a:extLst>
              <a:ext uri="{FF2B5EF4-FFF2-40B4-BE49-F238E27FC236}">
                <a16:creationId xmlns:a16="http://schemas.microsoft.com/office/drawing/2014/main" id="{1A0A3796-9895-0DD0-FEC0-D4889E17F785}"/>
              </a:ext>
            </a:extLst>
          </p:cNvPr>
          <p:cNvPicPr>
            <a:picLocks noChangeAspect="1"/>
          </p:cNvPicPr>
          <p:nvPr/>
        </p:nvPicPr>
        <p:blipFill>
          <a:blip r:embed="rId4"/>
          <a:stretch>
            <a:fillRect/>
          </a:stretch>
        </p:blipFill>
        <p:spPr>
          <a:xfrm>
            <a:off x="677712" y="1488596"/>
            <a:ext cx="3443019" cy="197221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F2C9482A-E86C-A328-2E7E-32665F7CB38E}"/>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19E2392C-7D51-122A-7DB5-2E30A2479A2F}"/>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a:t>What is a DMP?</a:t>
            </a:r>
            <a:endParaRPr b="0"/>
          </a:p>
        </p:txBody>
      </p:sp>
      <p:sp>
        <p:nvSpPr>
          <p:cNvPr id="162" name="Google Shape;162;p30">
            <a:extLst>
              <a:ext uri="{FF2B5EF4-FFF2-40B4-BE49-F238E27FC236}">
                <a16:creationId xmlns:a16="http://schemas.microsoft.com/office/drawing/2014/main" id="{927BA63B-FA01-CB3F-CCC4-AE1344FFE15E}"/>
              </a:ext>
            </a:extLst>
          </p:cNvPr>
          <p:cNvSpPr txBox="1">
            <a:spLocks noGrp="1"/>
          </p:cNvSpPr>
          <p:nvPr>
            <p:ph type="subTitle" idx="3"/>
          </p:nvPr>
        </p:nvSpPr>
        <p:spPr>
          <a:xfrm>
            <a:off x="710750" y="1491096"/>
            <a:ext cx="7853701" cy="2161308"/>
          </a:xfrm>
          <a:prstGeom prst="rect">
            <a:avLst/>
          </a:prstGeom>
        </p:spPr>
        <p:txBody>
          <a:bodyPr spcFirstLastPara="1" wrap="square" lIns="91425" tIns="91425" rIns="91425" bIns="91425" anchor="t" anchorCtr="0">
            <a:noAutofit/>
          </a:bodyPr>
          <a:lstStyle/>
          <a:p>
            <a:pPr marL="285750" indent="-285750">
              <a:lnSpc>
                <a:spcPct val="150000"/>
              </a:lnSpc>
              <a:buFont typeface="Arial" panose="020B0604020202020204" pitchFamily="34" charset="0"/>
              <a:buChar char="•"/>
            </a:pPr>
            <a:r>
              <a:rPr lang="en-US" sz="1600" dirty="0"/>
              <a:t>A formal document that is completed </a:t>
            </a:r>
            <a:r>
              <a:rPr lang="en-US" sz="1600" b="1" dirty="0"/>
              <a:t>prior to beginning a research project</a:t>
            </a:r>
            <a:r>
              <a:rPr lang="en-US" sz="1600" dirty="0"/>
              <a:t>, that outlines how research data will be managed during and after a project’s completion.</a:t>
            </a:r>
          </a:p>
          <a:p>
            <a:pPr marL="285750" lvl="0" indent="-285750" algn="l" rtl="0">
              <a:lnSpc>
                <a:spcPct val="150000"/>
              </a:lnSpc>
              <a:spcBef>
                <a:spcPts val="0"/>
              </a:spcBef>
              <a:spcAft>
                <a:spcPts val="0"/>
              </a:spcAft>
              <a:buFont typeface="Arial" panose="020B0604020202020204" pitchFamily="34" charset="0"/>
              <a:buChar char="•"/>
            </a:pPr>
            <a:r>
              <a:rPr lang="en-US" sz="1600" dirty="0"/>
              <a:t>Sections of questions to address various aspects of data management.</a:t>
            </a:r>
          </a:p>
          <a:p>
            <a:pPr marL="285750" lvl="0" indent="-285750" algn="l" rtl="0">
              <a:lnSpc>
                <a:spcPct val="150000"/>
              </a:lnSpc>
              <a:spcBef>
                <a:spcPts val="0"/>
              </a:spcBef>
              <a:spcAft>
                <a:spcPts val="0"/>
              </a:spcAft>
              <a:buFont typeface="Arial" panose="020B0604020202020204" pitchFamily="34" charset="0"/>
              <a:buChar char="•"/>
            </a:pPr>
            <a:r>
              <a:rPr lang="en-US" sz="1600" dirty="0"/>
              <a:t>Is a living document that can be updated throughout a project, as necessary.</a:t>
            </a:r>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285750" lvl="0" indent="-285750" algn="l" rtl="0">
              <a:lnSpc>
                <a:spcPct val="150000"/>
              </a:lnSpc>
              <a:spcBef>
                <a:spcPts val="0"/>
              </a:spcBef>
              <a:spcAft>
                <a:spcPts val="0"/>
              </a:spcAft>
              <a:buFont typeface="Arial" panose="020B0604020202020204" pitchFamily="34" charset="0"/>
              <a:buChar char="•"/>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742950" lvl="1" indent="-285750" algn="l">
              <a:buFont typeface="Arial" panose="020B0604020202020204" pitchFamily="34" charset="0"/>
              <a:buChar char="•"/>
            </a:pPr>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F585F1B3-DC65-70F8-1AA9-91CF07874960}"/>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6616511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2AECD6DF-C0A0-BAFD-487A-A0CC4445586E}"/>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451F5378-099E-23C4-C1EB-E815399DF8BF}"/>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a:t>Value of a DMP</a:t>
            </a:r>
            <a:endParaRPr b="0"/>
          </a:p>
        </p:txBody>
      </p:sp>
      <p:sp>
        <p:nvSpPr>
          <p:cNvPr id="162" name="Google Shape;162;p30">
            <a:extLst>
              <a:ext uri="{FF2B5EF4-FFF2-40B4-BE49-F238E27FC236}">
                <a16:creationId xmlns:a16="http://schemas.microsoft.com/office/drawing/2014/main" id="{090FD306-6AA2-152F-2592-54A0FB574F5C}"/>
              </a:ext>
            </a:extLst>
          </p:cNvPr>
          <p:cNvSpPr txBox="1">
            <a:spLocks noGrp="1"/>
          </p:cNvSpPr>
          <p:nvPr>
            <p:ph type="subTitle" idx="3"/>
          </p:nvPr>
        </p:nvSpPr>
        <p:spPr>
          <a:xfrm>
            <a:off x="710750" y="1491096"/>
            <a:ext cx="6886390" cy="216130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US" sz="1600" dirty="0"/>
              <a:t>Help you identify services/tools/workflows/practices best suited to your work</a:t>
            </a:r>
          </a:p>
          <a:p>
            <a:pPr marL="285750" lvl="0" indent="-285750" algn="l" rtl="0">
              <a:lnSpc>
                <a:spcPct val="150000"/>
              </a:lnSpc>
              <a:spcBef>
                <a:spcPts val="0"/>
              </a:spcBef>
              <a:spcAft>
                <a:spcPts val="0"/>
              </a:spcAft>
              <a:buFont typeface="Arial" panose="020B0604020202020204" pitchFamily="34" charset="0"/>
              <a:buChar char="•"/>
            </a:pPr>
            <a:r>
              <a:rPr lang="en-US" sz="1600" dirty="0"/>
              <a:t>Save you time and headaches</a:t>
            </a:r>
          </a:p>
          <a:p>
            <a:pPr marL="285750" lvl="0" indent="-285750" algn="l" rtl="0">
              <a:lnSpc>
                <a:spcPct val="150000"/>
              </a:lnSpc>
              <a:spcBef>
                <a:spcPts val="0"/>
              </a:spcBef>
              <a:spcAft>
                <a:spcPts val="0"/>
              </a:spcAft>
              <a:buFont typeface="Arial" panose="020B0604020202020204" pitchFamily="34" charset="0"/>
              <a:buChar char="•"/>
            </a:pPr>
            <a:r>
              <a:rPr lang="en-US" sz="1600" dirty="0"/>
              <a:t>Enable the preservation and reuse of your data</a:t>
            </a:r>
          </a:p>
          <a:p>
            <a:pPr marL="285750" lvl="0" indent="-285750" algn="l" rtl="0">
              <a:lnSpc>
                <a:spcPct val="150000"/>
              </a:lnSpc>
              <a:spcBef>
                <a:spcPts val="0"/>
              </a:spcBef>
              <a:spcAft>
                <a:spcPts val="0"/>
              </a:spcAft>
              <a:buFont typeface="Arial" panose="020B0604020202020204" pitchFamily="34" charset="0"/>
              <a:buChar char="•"/>
            </a:pPr>
            <a:r>
              <a:rPr lang="en-US" sz="1600" dirty="0"/>
              <a:t>Promote transparency and reproducibility of research</a:t>
            </a:r>
          </a:p>
          <a:p>
            <a:pPr marL="0" lvl="0" indent="0" algn="l" rtl="0">
              <a:lnSpc>
                <a:spcPct val="150000"/>
              </a:lnSpc>
              <a:spcBef>
                <a:spcPts val="0"/>
              </a:spcBef>
              <a:spcAft>
                <a:spcPts val="0"/>
              </a:spcAft>
            </a:pPr>
            <a:endParaRPr lang="en-CA" sz="1600" dirty="0"/>
          </a:p>
          <a:p>
            <a:pPr marL="0" lvl="0" indent="0" algn="l" rtl="0">
              <a:spcBef>
                <a:spcPts val="0"/>
              </a:spcBef>
              <a:spcAft>
                <a:spcPts val="0"/>
              </a:spcAft>
            </a:pPr>
            <a:endParaRPr lang="en-CA" sz="1600" dirty="0"/>
          </a:p>
          <a:p>
            <a:pPr marL="285750" lvl="0" indent="-285750" algn="l" rtl="0">
              <a:spcBef>
                <a:spcPts val="0"/>
              </a:spcBef>
              <a:spcAft>
                <a:spcPts val="0"/>
              </a:spcAft>
              <a:buFont typeface="Arial" panose="020B0604020202020204" pitchFamily="34" charset="0"/>
              <a:buChar char="•"/>
            </a:pPr>
            <a:endParaRPr lang="es" dirty="0"/>
          </a:p>
          <a:p>
            <a:pPr marL="742950" lvl="1" indent="-285750" algn="l">
              <a:buFont typeface="Arial" panose="020B0604020202020204" pitchFamily="34" charset="0"/>
              <a:buChar char="•"/>
            </a:pPr>
            <a:endParaRPr lang="es" dirty="0"/>
          </a:p>
          <a:p>
            <a:pPr marL="285750" lvl="0" indent="-285750" algn="l" rtl="0">
              <a:spcBef>
                <a:spcPts val="0"/>
              </a:spcBef>
              <a:spcAft>
                <a:spcPts val="0"/>
              </a:spcAft>
              <a:buFont typeface="Arial" panose="020B0604020202020204" pitchFamily="34" charset="0"/>
              <a:buChar char="•"/>
            </a:pPr>
            <a:endParaRPr dirty="0"/>
          </a:p>
          <a:p>
            <a:pPr marL="0" lvl="0" indent="0" algn="l" rtl="0">
              <a:spcBef>
                <a:spcPts val="0"/>
              </a:spcBef>
              <a:spcAft>
                <a:spcPts val="0"/>
              </a:spcAft>
              <a:buNone/>
            </a:pPr>
            <a:endParaRPr dirty="0"/>
          </a:p>
        </p:txBody>
      </p:sp>
      <p:cxnSp>
        <p:nvCxnSpPr>
          <p:cNvPr id="166" name="Google Shape;166;p30">
            <a:extLst>
              <a:ext uri="{FF2B5EF4-FFF2-40B4-BE49-F238E27FC236}">
                <a16:creationId xmlns:a16="http://schemas.microsoft.com/office/drawing/2014/main" id="{1562E7BB-BF59-F5C2-72A8-5501C2224E6B}"/>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4002095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4215CE91-5BA5-B1DA-1785-BA80EA01F0A6}"/>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E1CAB39C-9AF2-C91B-E749-D86A5C0E605D}"/>
              </a:ext>
            </a:extLst>
          </p:cNvPr>
          <p:cNvSpPr txBox="1">
            <a:spLocks noGrp="1"/>
          </p:cNvSpPr>
          <p:nvPr>
            <p:ph type="title" idx="6"/>
          </p:nvPr>
        </p:nvSpPr>
        <p:spPr>
          <a:xfrm>
            <a:off x="710750" y="387250"/>
            <a:ext cx="472470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b="0"/>
              <a:t>DMP Assistant</a:t>
            </a:r>
            <a:endParaRPr b="0"/>
          </a:p>
        </p:txBody>
      </p:sp>
      <p:sp>
        <p:nvSpPr>
          <p:cNvPr id="162" name="Google Shape;162;p30">
            <a:extLst>
              <a:ext uri="{FF2B5EF4-FFF2-40B4-BE49-F238E27FC236}">
                <a16:creationId xmlns:a16="http://schemas.microsoft.com/office/drawing/2014/main" id="{B53BA8D1-9976-8A2E-F745-45BA17A7D5C9}"/>
              </a:ext>
            </a:extLst>
          </p:cNvPr>
          <p:cNvSpPr txBox="1">
            <a:spLocks noGrp="1"/>
          </p:cNvSpPr>
          <p:nvPr>
            <p:ph type="subTitle" idx="3"/>
          </p:nvPr>
        </p:nvSpPr>
        <p:spPr>
          <a:xfrm>
            <a:off x="710750" y="1491096"/>
            <a:ext cx="4600849" cy="2606678"/>
          </a:xfrm>
          <a:prstGeom prst="rect">
            <a:avLst/>
          </a:prstGeom>
        </p:spPr>
        <p:txBody>
          <a:bodyPr spcFirstLastPara="1" wrap="square" lIns="91425" tIns="91425" rIns="91425" bIns="91425" anchor="t" anchorCtr="0">
            <a:noAutofit/>
          </a:bodyPr>
          <a:lstStyle/>
          <a:p>
            <a:pPr marL="285750" lvl="0" indent="-285750" algn="l" rtl="0">
              <a:lnSpc>
                <a:spcPct val="150000"/>
              </a:lnSpc>
              <a:spcBef>
                <a:spcPts val="0"/>
              </a:spcBef>
              <a:spcAft>
                <a:spcPts val="0"/>
              </a:spcAft>
              <a:buFont typeface="Arial" panose="020B0604020202020204" pitchFamily="34" charset="0"/>
              <a:buChar char="•"/>
            </a:pPr>
            <a:r>
              <a:rPr lang="en-US" sz="1600"/>
              <a:t>Canadian tool for preparing DMPs</a:t>
            </a:r>
          </a:p>
          <a:p>
            <a:pPr marL="285750" lvl="0" indent="-285750" algn="l" rtl="0">
              <a:lnSpc>
                <a:spcPct val="150000"/>
              </a:lnSpc>
              <a:spcBef>
                <a:spcPts val="0"/>
              </a:spcBef>
              <a:spcAft>
                <a:spcPts val="0"/>
              </a:spcAft>
              <a:buFont typeface="Arial" panose="020B0604020202020204" pitchFamily="34" charset="0"/>
              <a:buChar char="•"/>
            </a:pPr>
            <a:r>
              <a:rPr lang="en-US" sz="1600"/>
              <a:t>Step-by-step questions about data management divided by sections</a:t>
            </a:r>
          </a:p>
          <a:p>
            <a:pPr marL="285750" lvl="0" indent="-285750" algn="l" rtl="0">
              <a:lnSpc>
                <a:spcPct val="150000"/>
              </a:lnSpc>
              <a:spcBef>
                <a:spcPts val="0"/>
              </a:spcBef>
              <a:spcAft>
                <a:spcPts val="0"/>
              </a:spcAft>
              <a:buFont typeface="Arial" panose="020B0604020202020204" pitchFamily="34" charset="0"/>
              <a:buChar char="•"/>
            </a:pPr>
            <a:r>
              <a:rPr lang="en-US" sz="1600"/>
              <a:t>Built-in discipline- and institutionally-specific templates</a:t>
            </a:r>
          </a:p>
          <a:p>
            <a:pPr marL="285750" lvl="0" indent="-285750" algn="l" rtl="0">
              <a:lnSpc>
                <a:spcPct val="150000"/>
              </a:lnSpc>
              <a:spcBef>
                <a:spcPts val="0"/>
              </a:spcBef>
              <a:spcAft>
                <a:spcPts val="0"/>
              </a:spcAft>
              <a:buFont typeface="Arial" panose="020B0604020202020204" pitchFamily="34" charset="0"/>
              <a:buChar char="•"/>
            </a:pPr>
            <a:r>
              <a:rPr lang="en-US" sz="1600"/>
              <a:t>Features publicly shared DMPs as examples</a:t>
            </a:r>
          </a:p>
          <a:p>
            <a:pPr marL="285750" lvl="0" indent="-285750" algn="l" rtl="0">
              <a:lnSpc>
                <a:spcPct val="150000"/>
              </a:lnSpc>
              <a:spcBef>
                <a:spcPts val="0"/>
              </a:spcBef>
              <a:spcAft>
                <a:spcPts val="0"/>
              </a:spcAft>
              <a:buFont typeface="Arial" panose="020B0604020202020204" pitchFamily="34" charset="0"/>
              <a:buChar char="•"/>
            </a:pPr>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7018BFCC-4039-DEB4-0FAD-1D9B305EC39C}"/>
              </a:ext>
            </a:extLst>
          </p:cNvPr>
          <p:cNvCxnSpPr/>
          <p:nvPr/>
        </p:nvCxnSpPr>
        <p:spPr>
          <a:xfrm>
            <a:off x="812499" y="1045726"/>
            <a:ext cx="4499100" cy="0"/>
          </a:xfrm>
          <a:prstGeom prst="straightConnector1">
            <a:avLst/>
          </a:prstGeom>
          <a:noFill/>
          <a:ln w="19050" cap="flat" cmpd="sng">
            <a:solidFill>
              <a:schemeClr val="dk1"/>
            </a:solidFill>
            <a:prstDash val="solid"/>
            <a:round/>
            <a:headEnd type="none" w="med" len="med"/>
            <a:tailEnd type="none" w="med" len="med"/>
          </a:ln>
        </p:spPr>
      </p:cxnSp>
      <p:sp>
        <p:nvSpPr>
          <p:cNvPr id="3" name="Google Shape;81;p16">
            <a:extLst>
              <a:ext uri="{FF2B5EF4-FFF2-40B4-BE49-F238E27FC236}">
                <a16:creationId xmlns:a16="http://schemas.microsoft.com/office/drawing/2014/main" id="{210A10A6-43C3-470E-C7DC-019148478666}"/>
              </a:ext>
            </a:extLst>
          </p:cNvPr>
          <p:cNvSpPr txBox="1"/>
          <p:nvPr/>
        </p:nvSpPr>
        <p:spPr>
          <a:xfrm>
            <a:off x="8364828" y="4615703"/>
            <a:ext cx="6387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u="sng">
                <a:solidFill>
                  <a:schemeClr val="hlink"/>
                </a:solidFill>
                <a:latin typeface="Average"/>
                <a:ea typeface="Average"/>
                <a:cs typeface="Average"/>
                <a:sym typeface="Average"/>
                <a:hlinkClick r:id="rId3"/>
              </a:rPr>
              <a:t>source</a:t>
            </a:r>
            <a:endParaRPr sz="800">
              <a:latin typeface="Average"/>
              <a:ea typeface="Average"/>
              <a:cs typeface="Average"/>
              <a:sym typeface="Average"/>
            </a:endParaRPr>
          </a:p>
        </p:txBody>
      </p:sp>
      <p:pic>
        <p:nvPicPr>
          <p:cNvPr id="4" name="Picture 2">
            <a:extLst>
              <a:ext uri="{FF2B5EF4-FFF2-40B4-BE49-F238E27FC236}">
                <a16:creationId xmlns:a16="http://schemas.microsoft.com/office/drawing/2014/main" id="{9E866890-D667-C613-BE8B-DD840D0A4A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14527" y="1718990"/>
            <a:ext cx="2950571" cy="2169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38831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3">
          <a:extLst>
            <a:ext uri="{FF2B5EF4-FFF2-40B4-BE49-F238E27FC236}">
              <a16:creationId xmlns:a16="http://schemas.microsoft.com/office/drawing/2014/main" id="{0512F3C8-3D9C-51E6-22B4-C1959244288F}"/>
            </a:ext>
          </a:extLst>
        </p:cNvPr>
        <p:cNvGrpSpPr/>
        <p:nvPr/>
      </p:nvGrpSpPr>
      <p:grpSpPr>
        <a:xfrm>
          <a:off x="0" y="0"/>
          <a:ext cx="0" cy="0"/>
          <a:chOff x="0" y="0"/>
          <a:chExt cx="0" cy="0"/>
        </a:xfrm>
      </p:grpSpPr>
      <p:sp>
        <p:nvSpPr>
          <p:cNvPr id="195" name="Google Shape;195;p32">
            <a:extLst>
              <a:ext uri="{FF2B5EF4-FFF2-40B4-BE49-F238E27FC236}">
                <a16:creationId xmlns:a16="http://schemas.microsoft.com/office/drawing/2014/main" id="{EAB68EB1-4BC2-3A2A-F2BA-C47E49B96525}"/>
              </a:ext>
            </a:extLst>
          </p:cNvPr>
          <p:cNvSpPr txBox="1">
            <a:spLocks noGrp="1"/>
          </p:cNvSpPr>
          <p:nvPr>
            <p:ph type="title"/>
          </p:nvPr>
        </p:nvSpPr>
        <p:spPr>
          <a:xfrm>
            <a:off x="4572000" y="2002750"/>
            <a:ext cx="40176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4400"/>
              <a:t>UVic DMP Template</a:t>
            </a:r>
            <a:endParaRPr sz="4400"/>
          </a:p>
        </p:txBody>
      </p:sp>
      <p:cxnSp>
        <p:nvCxnSpPr>
          <p:cNvPr id="197" name="Google Shape;197;p32">
            <a:extLst>
              <a:ext uri="{FF2B5EF4-FFF2-40B4-BE49-F238E27FC236}">
                <a16:creationId xmlns:a16="http://schemas.microsoft.com/office/drawing/2014/main" id="{F1E19D4F-77E9-A302-AA45-F76BB1DBE40B}"/>
              </a:ext>
            </a:extLst>
          </p:cNvPr>
          <p:cNvCxnSpPr/>
          <p:nvPr/>
        </p:nvCxnSpPr>
        <p:spPr>
          <a:xfrm>
            <a:off x="4584237" y="3512869"/>
            <a:ext cx="3439500" cy="0"/>
          </a:xfrm>
          <a:prstGeom prst="straightConnector1">
            <a:avLst/>
          </a:prstGeom>
          <a:noFill/>
          <a:ln w="19050" cap="flat" cmpd="sng">
            <a:solidFill>
              <a:schemeClr val="dk1"/>
            </a:solidFill>
            <a:prstDash val="solid"/>
            <a:round/>
            <a:headEnd type="none" w="med" len="med"/>
            <a:tailEnd type="none" w="med" len="med"/>
          </a:ln>
        </p:spPr>
      </p:cxnSp>
      <p:sp>
        <p:nvSpPr>
          <p:cNvPr id="5" name="Google Shape;231;p39">
            <a:extLst>
              <a:ext uri="{FF2B5EF4-FFF2-40B4-BE49-F238E27FC236}">
                <a16:creationId xmlns:a16="http://schemas.microsoft.com/office/drawing/2014/main" id="{2081284F-656B-519A-F25A-A5772746F7DB}"/>
              </a:ext>
            </a:extLst>
          </p:cNvPr>
          <p:cNvSpPr txBox="1"/>
          <p:nvPr/>
        </p:nvSpPr>
        <p:spPr>
          <a:xfrm>
            <a:off x="8339772" y="4548117"/>
            <a:ext cx="2337900" cy="34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u="sng" dirty="0">
                <a:solidFill>
                  <a:schemeClr val="hlink"/>
                </a:solidFill>
                <a:hlinkClick r:id="rId3"/>
              </a:rPr>
              <a:t>source</a:t>
            </a:r>
            <a:endParaRPr sz="800" dirty="0"/>
          </a:p>
        </p:txBody>
      </p:sp>
      <p:pic>
        <p:nvPicPr>
          <p:cNvPr id="3" name="Picture 2">
            <a:extLst>
              <a:ext uri="{FF2B5EF4-FFF2-40B4-BE49-F238E27FC236}">
                <a16:creationId xmlns:a16="http://schemas.microsoft.com/office/drawing/2014/main" id="{9C683E5B-2DC6-BE7C-519F-845389D15731}"/>
              </a:ext>
            </a:extLst>
          </p:cNvPr>
          <p:cNvPicPr>
            <a:picLocks noChangeAspect="1"/>
          </p:cNvPicPr>
          <p:nvPr/>
        </p:nvPicPr>
        <p:blipFill>
          <a:blip r:embed="rId4"/>
          <a:stretch>
            <a:fillRect/>
          </a:stretch>
        </p:blipFill>
        <p:spPr>
          <a:xfrm>
            <a:off x="754252" y="1823484"/>
            <a:ext cx="3145790" cy="1720355"/>
          </a:xfrm>
          <a:prstGeom prst="rect">
            <a:avLst/>
          </a:prstGeom>
        </p:spPr>
      </p:pic>
    </p:spTree>
    <p:extLst>
      <p:ext uri="{BB962C8B-B14F-4D97-AF65-F5344CB8AC3E}">
        <p14:creationId xmlns:p14="http://schemas.microsoft.com/office/powerpoint/2010/main" val="535599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7">
          <a:extLst>
            <a:ext uri="{FF2B5EF4-FFF2-40B4-BE49-F238E27FC236}">
              <a16:creationId xmlns:a16="http://schemas.microsoft.com/office/drawing/2014/main" id="{559DE41B-8146-84AE-E894-4321A7FFE887}"/>
            </a:ext>
          </a:extLst>
        </p:cNvPr>
        <p:cNvGrpSpPr/>
        <p:nvPr/>
      </p:nvGrpSpPr>
      <p:grpSpPr>
        <a:xfrm>
          <a:off x="0" y="0"/>
          <a:ext cx="0" cy="0"/>
          <a:chOff x="0" y="0"/>
          <a:chExt cx="0" cy="0"/>
        </a:xfrm>
      </p:grpSpPr>
      <p:sp>
        <p:nvSpPr>
          <p:cNvPr id="158" name="Google Shape;158;p30">
            <a:extLst>
              <a:ext uri="{FF2B5EF4-FFF2-40B4-BE49-F238E27FC236}">
                <a16:creationId xmlns:a16="http://schemas.microsoft.com/office/drawing/2014/main" id="{BE73F320-C937-7170-BA26-558FB0BF0034}"/>
              </a:ext>
            </a:extLst>
          </p:cNvPr>
          <p:cNvSpPr txBox="1">
            <a:spLocks noGrp="1"/>
          </p:cNvSpPr>
          <p:nvPr>
            <p:ph type="title" idx="6"/>
          </p:nvPr>
        </p:nvSpPr>
        <p:spPr>
          <a:xfrm>
            <a:off x="710750" y="387250"/>
            <a:ext cx="6345370" cy="77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dirty="0"/>
              <a:t>UVic DMP Template Sections</a:t>
            </a:r>
            <a:endParaRPr b="0" dirty="0"/>
          </a:p>
        </p:txBody>
      </p:sp>
      <p:sp>
        <p:nvSpPr>
          <p:cNvPr id="162" name="Google Shape;162;p30">
            <a:extLst>
              <a:ext uri="{FF2B5EF4-FFF2-40B4-BE49-F238E27FC236}">
                <a16:creationId xmlns:a16="http://schemas.microsoft.com/office/drawing/2014/main" id="{8FA09BCA-B6C2-7E15-F97E-237171CE17CD}"/>
              </a:ext>
            </a:extLst>
          </p:cNvPr>
          <p:cNvSpPr txBox="1">
            <a:spLocks noGrp="1"/>
          </p:cNvSpPr>
          <p:nvPr>
            <p:ph type="subTitle" idx="3"/>
          </p:nvPr>
        </p:nvSpPr>
        <p:spPr>
          <a:xfrm>
            <a:off x="710750" y="1491096"/>
            <a:ext cx="4600849" cy="2606678"/>
          </a:xfrm>
          <a:prstGeom prst="rect">
            <a:avLst/>
          </a:prstGeom>
        </p:spPr>
        <p:txBody>
          <a:bodyPr spcFirstLastPara="1" wrap="square" lIns="91425" tIns="91425" rIns="91425" bIns="91425" anchor="t" anchorCtr="0">
            <a:noAutofit/>
          </a:bodyPr>
          <a:lstStyle/>
          <a:p>
            <a:pPr>
              <a:buFont typeface="Arial" panose="020B0604020202020204" pitchFamily="34" charset="0"/>
              <a:buChar char="•"/>
            </a:pPr>
            <a:r>
              <a:rPr lang="en-US" sz="1800"/>
              <a:t> Data Collection</a:t>
            </a:r>
          </a:p>
          <a:p>
            <a:pPr>
              <a:buFont typeface="Arial" panose="020B0604020202020204" pitchFamily="34" charset="0"/>
              <a:buChar char="•"/>
            </a:pPr>
            <a:r>
              <a:rPr lang="en-US" sz="1800"/>
              <a:t> Documentation and Metadata</a:t>
            </a:r>
          </a:p>
          <a:p>
            <a:pPr>
              <a:buFont typeface="Arial" panose="020B0604020202020204" pitchFamily="34" charset="0"/>
              <a:buChar char="•"/>
            </a:pPr>
            <a:r>
              <a:rPr lang="en-US" sz="1800"/>
              <a:t> Storage and Backup</a:t>
            </a:r>
          </a:p>
          <a:p>
            <a:pPr>
              <a:buFont typeface="Arial" panose="020B0604020202020204" pitchFamily="34" charset="0"/>
              <a:buChar char="•"/>
            </a:pPr>
            <a:r>
              <a:rPr lang="en-US" sz="1800"/>
              <a:t> Preservation</a:t>
            </a:r>
          </a:p>
          <a:p>
            <a:pPr>
              <a:buFont typeface="Arial" panose="020B0604020202020204" pitchFamily="34" charset="0"/>
              <a:buChar char="•"/>
            </a:pPr>
            <a:r>
              <a:rPr lang="en-US" sz="1800"/>
              <a:t> Sharing and Reuse</a:t>
            </a:r>
          </a:p>
          <a:p>
            <a:pPr>
              <a:buFont typeface="Arial" panose="020B0604020202020204" pitchFamily="34" charset="0"/>
              <a:buChar char="•"/>
            </a:pPr>
            <a:r>
              <a:rPr lang="en-US" sz="1800"/>
              <a:t> Indigenous Data Sovereignty</a:t>
            </a:r>
          </a:p>
          <a:p>
            <a:pPr>
              <a:buFont typeface="Arial" panose="020B0604020202020204" pitchFamily="34" charset="0"/>
              <a:buChar char="•"/>
            </a:pPr>
            <a:r>
              <a:rPr lang="en-US" sz="1800"/>
              <a:t> Sensitive Data and Legal Compliance</a:t>
            </a:r>
          </a:p>
          <a:p>
            <a:pPr>
              <a:buFont typeface="Arial" panose="020B0604020202020204" pitchFamily="34" charset="0"/>
              <a:buChar char="•"/>
            </a:pPr>
            <a:r>
              <a:rPr lang="en-US" sz="1800"/>
              <a:t> Responsibilities and Resources</a:t>
            </a:r>
            <a:endParaRPr lang="en-CA" sz="1800"/>
          </a:p>
          <a:p>
            <a:pPr marL="285750" lvl="0" indent="-285750" algn="l" rtl="0">
              <a:lnSpc>
                <a:spcPct val="150000"/>
              </a:lnSpc>
              <a:spcBef>
                <a:spcPts val="0"/>
              </a:spcBef>
              <a:spcAft>
                <a:spcPts val="0"/>
              </a:spcAft>
              <a:buFont typeface="Arial" panose="020B0604020202020204" pitchFamily="34" charset="0"/>
              <a:buChar char="•"/>
            </a:pPr>
            <a:endParaRPr lang="en-CA" sz="1600"/>
          </a:p>
          <a:p>
            <a:pPr marL="0" lvl="0" indent="0" algn="l" rtl="0">
              <a:spcBef>
                <a:spcPts val="0"/>
              </a:spcBef>
              <a:spcAft>
                <a:spcPts val="0"/>
              </a:spcAft>
            </a:pPr>
            <a:endParaRPr lang="en-CA" sz="1600"/>
          </a:p>
          <a:p>
            <a:pPr marL="285750" lvl="0" indent="-285750" algn="l" rtl="0">
              <a:spcBef>
                <a:spcPts val="0"/>
              </a:spcBef>
              <a:spcAft>
                <a:spcPts val="0"/>
              </a:spcAft>
              <a:buFont typeface="Arial" panose="020B0604020202020204" pitchFamily="34" charset="0"/>
              <a:buChar char="•"/>
            </a:pPr>
            <a:endParaRPr lang="es"/>
          </a:p>
          <a:p>
            <a:pPr marL="742950" lvl="1" indent="-285750" algn="l">
              <a:buFont typeface="Arial" panose="020B0604020202020204" pitchFamily="34" charset="0"/>
              <a:buChar char="•"/>
            </a:pPr>
            <a:endParaRPr lang="es"/>
          </a:p>
          <a:p>
            <a:pPr marL="285750" lvl="0" indent="-285750" algn="l" rtl="0">
              <a:spcBef>
                <a:spcPts val="0"/>
              </a:spcBef>
              <a:spcAft>
                <a:spcPts val="0"/>
              </a:spcAft>
              <a:buFont typeface="Arial" panose="020B0604020202020204" pitchFamily="34" charset="0"/>
              <a:buChar char="•"/>
            </a:pPr>
            <a:endParaRPr/>
          </a:p>
          <a:p>
            <a:pPr marL="0" lvl="0" indent="0" algn="l" rtl="0">
              <a:spcBef>
                <a:spcPts val="0"/>
              </a:spcBef>
              <a:spcAft>
                <a:spcPts val="0"/>
              </a:spcAft>
              <a:buNone/>
            </a:pPr>
            <a:endParaRPr/>
          </a:p>
        </p:txBody>
      </p:sp>
      <p:cxnSp>
        <p:nvCxnSpPr>
          <p:cNvPr id="166" name="Google Shape;166;p30">
            <a:extLst>
              <a:ext uri="{FF2B5EF4-FFF2-40B4-BE49-F238E27FC236}">
                <a16:creationId xmlns:a16="http://schemas.microsoft.com/office/drawing/2014/main" id="{E2F6BEBE-FB64-F22C-E427-968F53966298}"/>
              </a:ext>
            </a:extLst>
          </p:cNvPr>
          <p:cNvCxnSpPr>
            <a:cxnSpLocks/>
          </p:cNvCxnSpPr>
          <p:nvPr/>
        </p:nvCxnSpPr>
        <p:spPr>
          <a:xfrm>
            <a:off x="812499" y="1045726"/>
            <a:ext cx="6106461" cy="0"/>
          </a:xfrm>
          <a:prstGeom prst="straightConnector1">
            <a:avLst/>
          </a:prstGeom>
          <a:noFill/>
          <a:ln w="1905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093803561"/>
      </p:ext>
    </p:extLst>
  </p:cSld>
  <p:clrMapOvr>
    <a:masterClrMapping/>
  </p:clrMapOvr>
</p:sld>
</file>

<file path=ppt/theme/theme1.xml><?xml version="1.0" encoding="utf-8"?>
<a:theme xmlns:a="http://schemas.openxmlformats.org/drawingml/2006/main" name="Minimalist Slides for meeting by Slidesgo">
  <a:themeElements>
    <a:clrScheme name="Simple Light">
      <a:dk1>
        <a:srgbClr val="3F4252"/>
      </a:dk1>
      <a:lt1>
        <a:srgbClr val="F5F5F5"/>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3F42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979</Words>
  <Application>Microsoft Macintosh PowerPoint</Application>
  <PresentationFormat>On-screen Show (16:9)</PresentationFormat>
  <Paragraphs>167</Paragraphs>
  <Slides>21</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Nunito</vt:lpstr>
      <vt:lpstr>Average</vt:lpstr>
      <vt:lpstr>Arial</vt:lpstr>
      <vt:lpstr>Questrial</vt:lpstr>
      <vt:lpstr>Minimalist Slides for meeting by Slidesgo</vt:lpstr>
      <vt:lpstr>Data Management Plans (DMPs)</vt:lpstr>
      <vt:lpstr>Session Overview</vt:lpstr>
      <vt:lpstr>Note</vt:lpstr>
      <vt:lpstr>What is a DPM?</vt:lpstr>
      <vt:lpstr>What is a DMP?</vt:lpstr>
      <vt:lpstr>Value of a DMP</vt:lpstr>
      <vt:lpstr>DMP Assistant</vt:lpstr>
      <vt:lpstr>UVic DMP Template</vt:lpstr>
      <vt:lpstr>UVic DMP Template Sections</vt:lpstr>
      <vt:lpstr>Section 1: Data Collection</vt:lpstr>
      <vt:lpstr>Section 1: Data Collection</vt:lpstr>
      <vt:lpstr>Section 2: Documentation and Metadata</vt:lpstr>
      <vt:lpstr>Section 3: Storage and Backup</vt:lpstr>
      <vt:lpstr>Section 3: Storage and Backup</vt:lpstr>
      <vt:lpstr>Section 4: Preservation</vt:lpstr>
      <vt:lpstr>Section 5: Sharing and Reuse</vt:lpstr>
      <vt:lpstr>Section 6: Indigenous Data Sovereignty</vt:lpstr>
      <vt:lpstr>Section 7: Sensitive Data and Legal Compliance</vt:lpstr>
      <vt:lpstr>Section 7: Sensitive Data and Legal Compliance</vt:lpstr>
      <vt:lpstr>Section 8: Responsibilities and Resources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diapositivas minimalistas para reuniones</dc:title>
  <dc:creator>Nick Rochlin</dc:creator>
  <cp:lastModifiedBy>Nick Rochlin</cp:lastModifiedBy>
  <cp:revision>5</cp:revision>
  <dcterms:modified xsi:type="dcterms:W3CDTF">2025-08-18T02:09:34Z</dcterms:modified>
</cp:coreProperties>
</file>

<file path=docProps/thumbnail.jpeg>
</file>